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74" r:id="rId2"/>
    <p:sldId id="972" r:id="rId3"/>
    <p:sldId id="1089" r:id="rId4"/>
    <p:sldId id="1078" r:id="rId5"/>
    <p:sldId id="1079" r:id="rId6"/>
    <p:sldId id="1080" r:id="rId7"/>
    <p:sldId id="1091" r:id="rId8"/>
    <p:sldId id="1018" r:id="rId9"/>
    <p:sldId id="1017" r:id="rId10"/>
    <p:sldId id="1021" r:id="rId11"/>
    <p:sldId id="1022" r:id="rId12"/>
    <p:sldId id="1024" r:id="rId13"/>
    <p:sldId id="1074" r:id="rId14"/>
    <p:sldId id="1023" r:id="rId15"/>
    <p:sldId id="1029" r:id="rId16"/>
    <p:sldId id="1077" r:id="rId17"/>
    <p:sldId id="1030" r:id="rId18"/>
    <p:sldId id="410" r:id="rId19"/>
    <p:sldId id="1031" r:id="rId20"/>
    <p:sldId id="1033" r:id="rId21"/>
    <p:sldId id="1034" r:id="rId22"/>
    <p:sldId id="1090" r:id="rId23"/>
    <p:sldId id="1087" r:id="rId24"/>
    <p:sldId id="1037" r:id="rId25"/>
    <p:sldId id="332" r:id="rId26"/>
    <p:sldId id="1038" r:id="rId27"/>
    <p:sldId id="1072" r:id="rId28"/>
    <p:sldId id="1040" r:id="rId29"/>
    <p:sldId id="1041" r:id="rId30"/>
    <p:sldId id="1042" r:id="rId31"/>
    <p:sldId id="480" r:id="rId32"/>
    <p:sldId id="481" r:id="rId33"/>
    <p:sldId id="482" r:id="rId34"/>
    <p:sldId id="483" r:id="rId35"/>
    <p:sldId id="484" r:id="rId36"/>
    <p:sldId id="485" r:id="rId37"/>
    <p:sldId id="1094" r:id="rId38"/>
    <p:sldId id="1044" r:id="rId39"/>
    <p:sldId id="1045" r:id="rId40"/>
    <p:sldId id="1047" r:id="rId41"/>
    <p:sldId id="1050" r:id="rId42"/>
    <p:sldId id="1049" r:id="rId43"/>
    <p:sldId id="1086" r:id="rId44"/>
    <p:sldId id="1048" r:id="rId45"/>
    <p:sldId id="1082" r:id="rId46"/>
    <p:sldId id="1046" r:id="rId47"/>
    <p:sldId id="1096" r:id="rId48"/>
    <p:sldId id="1095" r:id="rId49"/>
    <p:sldId id="1084" r:id="rId50"/>
    <p:sldId id="1092" r:id="rId51"/>
    <p:sldId id="306" r:id="rId52"/>
    <p:sldId id="1093" r:id="rId53"/>
    <p:sldId id="1009" r:id="rId54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47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15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3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87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01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91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94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40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15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9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5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156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43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26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00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814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00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85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60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80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171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29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68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117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964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345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907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0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443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92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486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081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59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208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43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041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40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382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247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57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33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5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81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38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3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32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4.png"/><Relationship Id="rId7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24.jpeg"/><Relationship Id="rId5" Type="http://schemas.openxmlformats.org/officeDocument/2006/relationships/image" Target="../media/image33.png"/><Relationship Id="rId10" Type="http://schemas.openxmlformats.org/officeDocument/2006/relationships/image" Target="../media/image23.png"/><Relationship Id="rId4" Type="http://schemas.openxmlformats.org/officeDocument/2006/relationships/image" Target="NULL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50.png"/><Relationship Id="rId3" Type="http://schemas.openxmlformats.org/officeDocument/2006/relationships/image" Target="../media/image30.png"/><Relationship Id="rId21" Type="http://schemas.openxmlformats.org/officeDocument/2006/relationships/image" Target="../media/image53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2.png"/><Relationship Id="rId5" Type="http://schemas.openxmlformats.org/officeDocument/2006/relationships/image" Target="../media/image32.png"/><Relationship Id="rId15" Type="http://schemas.openxmlformats.org/officeDocument/2006/relationships/image" Target="../media/image47.png"/><Relationship Id="rId10" Type="http://schemas.openxmlformats.org/officeDocument/2006/relationships/image" Target="../media/image41.png"/><Relationship Id="rId19" Type="http://schemas.openxmlformats.org/officeDocument/2006/relationships/image" Target="../media/image51.png"/><Relationship Id="rId4" Type="http://schemas.openxmlformats.org/officeDocument/2006/relationships/image" Target="../media/image310.png"/><Relationship Id="rId9" Type="http://schemas.openxmlformats.org/officeDocument/2006/relationships/image" Target="../media/image40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1.png"/><Relationship Id="rId7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2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6.png"/><Relationship Id="rId7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77.png"/><Relationship Id="rId10" Type="http://schemas.openxmlformats.org/officeDocument/2006/relationships/image" Target="NULL"/><Relationship Id="rId4" Type="http://schemas.openxmlformats.org/officeDocument/2006/relationships/image" Target="../media/image57.png"/><Relationship Id="rId9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510.png"/><Relationship Id="rId10" Type="http://schemas.openxmlformats.org/officeDocument/2006/relationships/image" Target="../media/image8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1.png"/><Relationship Id="rId7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63.gif"/><Relationship Id="rId4" Type="http://schemas.openxmlformats.org/officeDocument/2006/relationships/image" Target="../media/image62.png"/><Relationship Id="rId9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5.png"/><Relationship Id="rId7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gif"/><Relationship Id="rId5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85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NULL"/><Relationship Id="rId9" Type="http://schemas.openxmlformats.org/officeDocument/2006/relationships/image" Target="../media/image7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86.png"/><Relationship Id="rId7" Type="http://schemas.openxmlformats.org/officeDocument/2006/relationships/image" Target="NUL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kegeeks.com/numpy-meshgrid" TargetMode="External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.png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15</a:t>
              </a:r>
            </a:p>
            <a:p>
              <a:pPr algn="ctr"/>
              <a:r>
                <a:rPr lang="en-US" dirty="0"/>
                <a:t>Vector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9D852-F4B1-4EE4-8E11-4DD947E1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90" y="1135624"/>
            <a:ext cx="6609122" cy="528729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10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7AD6D-544C-46C8-BA31-2A35A3D0A443}"/>
              </a:ext>
            </a:extLst>
          </p:cNvPr>
          <p:cNvSpPr txBox="1"/>
          <p:nvPr/>
        </p:nvSpPr>
        <p:spPr>
          <a:xfrm>
            <a:off x="5625893" y="487597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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DFC38-11E7-4D38-AABD-9F1D3955D9AE}"/>
              </a:ext>
            </a:extLst>
          </p:cNvPr>
          <p:cNvSpPr txBox="1"/>
          <p:nvPr/>
        </p:nvSpPr>
        <p:spPr>
          <a:xfrm>
            <a:off x="5140125" y="2655305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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20153C-254B-4F15-8561-422D93CB5550}"/>
              </a:ext>
            </a:extLst>
          </p:cNvPr>
          <p:cNvSpPr txBox="1"/>
          <p:nvPr/>
        </p:nvSpPr>
        <p:spPr>
          <a:xfrm>
            <a:off x="5494087" y="441815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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EDEA3-4DBC-4FB1-9C02-57EED9C56EC8}"/>
              </a:ext>
            </a:extLst>
          </p:cNvPr>
          <p:cNvSpPr txBox="1"/>
          <p:nvPr/>
        </p:nvSpPr>
        <p:spPr>
          <a:xfrm>
            <a:off x="5625893" y="298761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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049520-0B47-4353-86DE-0C79AF5B0879}"/>
              </a:ext>
            </a:extLst>
          </p:cNvPr>
          <p:cNvSpPr txBox="1"/>
          <p:nvPr/>
        </p:nvSpPr>
        <p:spPr>
          <a:xfrm>
            <a:off x="5962362" y="466180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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0C927-E213-4A7B-A402-E44573620BDA}"/>
              </a:ext>
            </a:extLst>
          </p:cNvPr>
          <p:cNvSpPr txBox="1"/>
          <p:nvPr/>
        </p:nvSpPr>
        <p:spPr>
          <a:xfrm>
            <a:off x="514012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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4560FA-0B79-486A-AD61-B91CD0CFA920}"/>
              </a:ext>
            </a:extLst>
          </p:cNvPr>
          <p:cNvSpPr txBox="1"/>
          <p:nvPr/>
        </p:nvSpPr>
        <p:spPr>
          <a:xfrm>
            <a:off x="5962362" y="2811949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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2A0120-7517-4669-8E71-77DC9E849947}"/>
              </a:ext>
            </a:extLst>
          </p:cNvPr>
          <p:cNvSpPr txBox="1"/>
          <p:nvPr/>
        </p:nvSpPr>
        <p:spPr>
          <a:xfrm>
            <a:off x="5494087" y="2511197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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DFF5F6-BE50-4C1D-8125-03D708916E7B}"/>
              </a:ext>
            </a:extLst>
          </p:cNvPr>
          <p:cNvGrpSpPr/>
          <p:nvPr/>
        </p:nvGrpSpPr>
        <p:grpSpPr>
          <a:xfrm>
            <a:off x="3419626" y="4544866"/>
            <a:ext cx="1855071" cy="553437"/>
            <a:chOff x="4757574" y="3841866"/>
            <a:chExt cx="1855071" cy="553437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CE37C30-1482-4B17-AA83-411B5C500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7574" y="3890848"/>
              <a:ext cx="941726" cy="48333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422C656-F679-4DC0-9030-7D5BDB0AB32F}"/>
                </a:ext>
              </a:extLst>
            </p:cNvPr>
            <p:cNvCxnSpPr>
              <a:cxnSpLocks/>
            </p:cNvCxnSpPr>
            <p:nvPr/>
          </p:nvCxnSpPr>
          <p:spPr>
            <a:xfrm>
              <a:off x="5653324" y="3890848"/>
              <a:ext cx="959321" cy="50445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A3C35D0-D829-420E-A19D-678AD1C9AAC5}"/>
                    </a:ext>
                  </a:extLst>
                </p:cNvPr>
                <p:cNvSpPr txBox="1"/>
                <p:nvPr/>
              </p:nvSpPr>
              <p:spPr>
                <a:xfrm rot="19934199">
                  <a:off x="4809896" y="3852554"/>
                  <a:ext cx="68882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𝒘𝒊𝒅𝒕𝒉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A3C35D0-D829-420E-A19D-678AD1C9A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934199">
                  <a:off x="4809896" y="3852554"/>
                  <a:ext cx="688820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43C5BA7-8205-40FD-AEC0-FE27126E8116}"/>
                    </a:ext>
                  </a:extLst>
                </p:cNvPr>
                <p:cNvSpPr txBox="1"/>
                <p:nvPr/>
              </p:nvSpPr>
              <p:spPr>
                <a:xfrm rot="1673832">
                  <a:off x="5775484" y="3841866"/>
                  <a:ext cx="78082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𝒍𝒆𝒏𝒈𝒕𝒉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43C5BA7-8205-40FD-AEC0-FE27126E81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73832">
                  <a:off x="5775484" y="3841866"/>
                  <a:ext cx="780826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B1CAB9-36CF-4588-936C-A854ADDDF70C}"/>
              </a:ext>
            </a:extLst>
          </p:cNvPr>
          <p:cNvGrpSpPr/>
          <p:nvPr/>
        </p:nvGrpSpPr>
        <p:grpSpPr>
          <a:xfrm>
            <a:off x="6457950" y="2730224"/>
            <a:ext cx="1312733" cy="902113"/>
            <a:chOff x="6475587" y="2511523"/>
            <a:chExt cx="1312733" cy="90211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F8001-22E9-4C5B-A2B9-A10D81E1F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3192" y="2511523"/>
              <a:ext cx="26194" cy="90211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0D9837B-3FCE-4716-B298-1CCF0ACE7646}"/>
                </a:ext>
              </a:extLst>
            </p:cNvPr>
            <p:cNvCxnSpPr>
              <a:cxnSpLocks/>
            </p:cNvCxnSpPr>
            <p:nvPr/>
          </p:nvCxnSpPr>
          <p:spPr>
            <a:xfrm>
              <a:off x="6776289" y="2558851"/>
              <a:ext cx="1012031" cy="45246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84D5AC1-7E1A-46B5-8ADA-BB8DA8C0E0CC}"/>
                    </a:ext>
                  </a:extLst>
                </p:cNvPr>
                <p:cNvSpPr txBox="1"/>
                <p:nvPr/>
              </p:nvSpPr>
              <p:spPr>
                <a:xfrm rot="16200000">
                  <a:off x="6210130" y="2798035"/>
                  <a:ext cx="8079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𝒉𝒆𝒊𝒈𝒉𝒕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84D5AC1-7E1A-46B5-8ADA-BB8DA8C0E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210130" y="2798035"/>
                  <a:ext cx="807913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5177BC4-1910-4B25-984A-1F02A75D9595}"/>
                    </a:ext>
                  </a:extLst>
                </p:cNvPr>
                <p:cNvSpPr txBox="1"/>
                <p:nvPr/>
              </p:nvSpPr>
              <p:spPr>
                <a:xfrm rot="1418092">
                  <a:off x="6952945" y="2512266"/>
                  <a:ext cx="8111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𝒍𝒆𝒏𝒈𝒕𝒉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5177BC4-1910-4B25-984A-1F02A75D9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18092">
                  <a:off x="6952945" y="2512266"/>
                  <a:ext cx="811119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C3C4E0C-4201-3940-42D4-435FECB618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769" y="1516043"/>
            <a:ext cx="4211601" cy="17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5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1" grpId="0"/>
      <p:bldP spid="35" grpId="0"/>
      <p:bldP spid="39" grpId="0"/>
      <p:bldP spid="41" grpId="0"/>
      <p:bldP spid="42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9D852-F4B1-4EE4-8E11-4DD947E1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90" y="1135624"/>
            <a:ext cx="6609122" cy="528729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11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7AD6D-544C-46C8-BA31-2A35A3D0A443}"/>
              </a:ext>
            </a:extLst>
          </p:cNvPr>
          <p:cNvSpPr txBox="1"/>
          <p:nvPr/>
        </p:nvSpPr>
        <p:spPr>
          <a:xfrm>
            <a:off x="5578593" y="2696546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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DFC38-11E7-4D38-AABD-9F1D3955D9AE}"/>
              </a:ext>
            </a:extLst>
          </p:cNvPr>
          <p:cNvSpPr txBox="1"/>
          <p:nvPr/>
        </p:nvSpPr>
        <p:spPr>
          <a:xfrm>
            <a:off x="5074201" y="494256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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20153C-254B-4F15-8561-422D93CB5550}"/>
              </a:ext>
            </a:extLst>
          </p:cNvPr>
          <p:cNvSpPr txBox="1"/>
          <p:nvPr/>
        </p:nvSpPr>
        <p:spPr>
          <a:xfrm>
            <a:off x="5984173" y="416262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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EDEA3-4DBC-4FB1-9C02-57EED9C56EC8}"/>
              </a:ext>
            </a:extLst>
          </p:cNvPr>
          <p:cNvSpPr txBox="1"/>
          <p:nvPr/>
        </p:nvSpPr>
        <p:spPr>
          <a:xfrm>
            <a:off x="6165479" y="335846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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049520-0B47-4353-86DE-0C79AF5B0879}"/>
              </a:ext>
            </a:extLst>
          </p:cNvPr>
          <p:cNvSpPr txBox="1"/>
          <p:nvPr/>
        </p:nvSpPr>
        <p:spPr>
          <a:xfrm>
            <a:off x="5140841" y="3730513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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0C927-E213-4A7B-A402-E44573620BDA}"/>
              </a:ext>
            </a:extLst>
          </p:cNvPr>
          <p:cNvSpPr txBox="1"/>
          <p:nvPr/>
        </p:nvSpPr>
        <p:spPr>
          <a:xfrm>
            <a:off x="556048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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8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1" grpId="0"/>
      <p:bldP spid="35" grpId="0"/>
      <p:bldP spid="39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9D852-F4B1-4EE4-8E11-4DD947E1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90" y="1135624"/>
            <a:ext cx="6609122" cy="528729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7AD6D-544C-46C8-BA31-2A35A3D0A443}"/>
              </a:ext>
            </a:extLst>
          </p:cNvPr>
          <p:cNvSpPr txBox="1"/>
          <p:nvPr/>
        </p:nvSpPr>
        <p:spPr>
          <a:xfrm>
            <a:off x="5578593" y="2696546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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DFC38-11E7-4D38-AABD-9F1D3955D9AE}"/>
              </a:ext>
            </a:extLst>
          </p:cNvPr>
          <p:cNvSpPr txBox="1"/>
          <p:nvPr/>
        </p:nvSpPr>
        <p:spPr>
          <a:xfrm>
            <a:off x="5074201" y="494256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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EDEA3-4DBC-4FB1-9C02-57EED9C56EC8}"/>
              </a:ext>
            </a:extLst>
          </p:cNvPr>
          <p:cNvSpPr txBox="1"/>
          <p:nvPr/>
        </p:nvSpPr>
        <p:spPr>
          <a:xfrm>
            <a:off x="6165479" y="335846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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049520-0B47-4353-86DE-0C79AF5B0879}"/>
              </a:ext>
            </a:extLst>
          </p:cNvPr>
          <p:cNvSpPr txBox="1"/>
          <p:nvPr/>
        </p:nvSpPr>
        <p:spPr>
          <a:xfrm>
            <a:off x="5140841" y="3730513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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0C927-E213-4A7B-A402-E44573620BDA}"/>
              </a:ext>
            </a:extLst>
          </p:cNvPr>
          <p:cNvSpPr txBox="1"/>
          <p:nvPr/>
        </p:nvSpPr>
        <p:spPr>
          <a:xfrm>
            <a:off x="556048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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32486-8B51-4AE7-9018-C20F39B3A4F1}"/>
              </a:ext>
            </a:extLst>
          </p:cNvPr>
          <p:cNvSpPr txBox="1"/>
          <p:nvPr/>
        </p:nvSpPr>
        <p:spPr>
          <a:xfrm>
            <a:off x="5625893" y="487597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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3D5F1E-E972-418F-B138-2C64E1B6F6FB}"/>
              </a:ext>
            </a:extLst>
          </p:cNvPr>
          <p:cNvSpPr txBox="1"/>
          <p:nvPr/>
        </p:nvSpPr>
        <p:spPr>
          <a:xfrm>
            <a:off x="5140125" y="2655305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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A582A9-BC40-450A-86A7-3656D4B77690}"/>
              </a:ext>
            </a:extLst>
          </p:cNvPr>
          <p:cNvSpPr txBox="1"/>
          <p:nvPr/>
        </p:nvSpPr>
        <p:spPr>
          <a:xfrm>
            <a:off x="5494087" y="441815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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294CD-E3CC-46CD-B034-839E4841935E}"/>
              </a:ext>
            </a:extLst>
          </p:cNvPr>
          <p:cNvSpPr txBox="1"/>
          <p:nvPr/>
        </p:nvSpPr>
        <p:spPr>
          <a:xfrm>
            <a:off x="5625893" y="298761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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56F9C4-C3EA-4119-8779-31B5E9357130}"/>
              </a:ext>
            </a:extLst>
          </p:cNvPr>
          <p:cNvSpPr txBox="1"/>
          <p:nvPr/>
        </p:nvSpPr>
        <p:spPr>
          <a:xfrm>
            <a:off x="5962362" y="466180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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04C58-D25B-4F61-8DAE-D85C40589098}"/>
              </a:ext>
            </a:extLst>
          </p:cNvPr>
          <p:cNvSpPr txBox="1"/>
          <p:nvPr/>
        </p:nvSpPr>
        <p:spPr>
          <a:xfrm>
            <a:off x="514012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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408859-C88F-4FD5-A678-0E4327F6F4D0}"/>
              </a:ext>
            </a:extLst>
          </p:cNvPr>
          <p:cNvSpPr txBox="1"/>
          <p:nvPr/>
        </p:nvSpPr>
        <p:spPr>
          <a:xfrm>
            <a:off x="5962362" y="2811949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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5B89CB-96D3-4874-827F-1D65540CA776}"/>
              </a:ext>
            </a:extLst>
          </p:cNvPr>
          <p:cNvSpPr txBox="1"/>
          <p:nvPr/>
        </p:nvSpPr>
        <p:spPr>
          <a:xfrm>
            <a:off x="5494087" y="2511197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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548FF7-C28F-497E-B1BD-F7F4A679DA81}"/>
              </a:ext>
            </a:extLst>
          </p:cNvPr>
          <p:cNvSpPr txBox="1"/>
          <p:nvPr/>
        </p:nvSpPr>
        <p:spPr>
          <a:xfrm>
            <a:off x="5984173" y="416262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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64710AA-D908-496F-A10E-988EE09A7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22" y="1353738"/>
            <a:ext cx="5553321" cy="117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8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33699E3-0BC3-5D4C-F8F8-4A9245324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476" y="1265630"/>
            <a:ext cx="7019048" cy="55238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B5F8DA-9536-4BA0-8CAF-F4DAB8610CF4}"/>
              </a:ext>
            </a:extLst>
          </p:cNvPr>
          <p:cNvGrpSpPr/>
          <p:nvPr/>
        </p:nvGrpSpPr>
        <p:grpSpPr>
          <a:xfrm>
            <a:off x="4029324" y="1613030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AF6E51F-E30B-44E6-ABA8-2F7B42B66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49349C-5330-433F-B8CE-34A31D9174A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DC2F3-9CF2-45E3-8F75-0C1A4F3AA539}"/>
              </a:ext>
            </a:extLst>
          </p:cNvPr>
          <p:cNvGrpSpPr/>
          <p:nvPr/>
        </p:nvGrpSpPr>
        <p:grpSpPr>
          <a:xfrm>
            <a:off x="6473186" y="4113177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8827D4-C65E-4707-AA1A-E34BB433CF8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355F5E-A46C-4EDD-A01C-F875D64BD3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36238CC-AA3D-4675-A2F9-883AB76908AD}"/>
              </a:ext>
            </a:extLst>
          </p:cNvPr>
          <p:cNvGrpSpPr/>
          <p:nvPr/>
        </p:nvGrpSpPr>
        <p:grpSpPr>
          <a:xfrm>
            <a:off x="6418007" y="3108030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85C479-9905-4FCD-B649-AE549B92DE4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31C4E05-6916-4344-9CAC-73C785029A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E21929-1368-4104-9E50-1095664FA9F3}"/>
              </a:ext>
            </a:extLst>
          </p:cNvPr>
          <p:cNvGrpSpPr/>
          <p:nvPr/>
        </p:nvGrpSpPr>
        <p:grpSpPr>
          <a:xfrm>
            <a:off x="4927278" y="4917386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D3A85C-8C3C-4C49-AAD2-9B2763969A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1085BE4-9C4C-427D-973C-9BF6AC01D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F8FF33F-6891-4AD1-8450-F4B6EE5DAD60}"/>
              </a:ext>
            </a:extLst>
          </p:cNvPr>
          <p:cNvGrpSpPr/>
          <p:nvPr/>
        </p:nvGrpSpPr>
        <p:grpSpPr>
          <a:xfrm>
            <a:off x="4912288" y="2311477"/>
            <a:ext cx="1075303" cy="369332"/>
            <a:chOff x="6289887" y="2128061"/>
            <a:chExt cx="107530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A2E67E-783B-4002-88DD-96BF864A60C8}"/>
                </a:ext>
              </a:extLst>
            </p:cNvPr>
            <p:cNvSpPr txBox="1"/>
            <p:nvPr/>
          </p:nvSpPr>
          <p:spPr>
            <a:xfrm>
              <a:off x="6981732" y="21280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B1F164-8669-496D-84DB-6843A9141F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9887" y="231272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BA5C273-4B82-97DB-B027-55485FB573A9}"/>
              </a:ext>
            </a:extLst>
          </p:cNvPr>
          <p:cNvSpPr/>
          <p:nvPr/>
        </p:nvSpPr>
        <p:spPr>
          <a:xfrm>
            <a:off x="4447004" y="2376095"/>
            <a:ext cx="312247" cy="21845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D1EFB6-705A-32EC-DF0B-E61B40FF59A0}"/>
              </a:ext>
            </a:extLst>
          </p:cNvPr>
          <p:cNvSpPr/>
          <p:nvPr/>
        </p:nvSpPr>
        <p:spPr>
          <a:xfrm>
            <a:off x="4551809" y="4985295"/>
            <a:ext cx="312247" cy="21845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4F1EF9-BEAA-BAB2-2702-591E1CE2BEFD}"/>
              </a:ext>
            </a:extLst>
          </p:cNvPr>
          <p:cNvGrpSpPr/>
          <p:nvPr/>
        </p:nvGrpSpPr>
        <p:grpSpPr>
          <a:xfrm>
            <a:off x="7923219" y="5760037"/>
            <a:ext cx="1076632" cy="369332"/>
            <a:chOff x="2157212" y="5356391"/>
            <a:chExt cx="1076632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71AA91-D1F2-7233-ED9E-66A026FA475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AF46FA9-EB0F-5057-1FA1-943BFB051C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89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7B4D11-7549-6065-5C97-57998C8D6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19" y="1725393"/>
            <a:ext cx="7504762" cy="2714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986BD9-43AD-5A50-444D-F58C21794910}"/>
              </a:ext>
            </a:extLst>
          </p:cNvPr>
          <p:cNvGrpSpPr/>
          <p:nvPr/>
        </p:nvGrpSpPr>
        <p:grpSpPr>
          <a:xfrm>
            <a:off x="2286000" y="1150165"/>
            <a:ext cx="771068" cy="641160"/>
            <a:chOff x="5195859" y="2005988"/>
            <a:chExt cx="771068" cy="641160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36FE133-6B9B-F021-600F-319F27F07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5859" y="2263877"/>
              <a:ext cx="465677" cy="38327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122E46B-A48B-9637-759A-EC80D82042DF}"/>
                </a:ext>
              </a:extLst>
            </p:cNvPr>
            <p:cNvSpPr txBox="1"/>
            <p:nvPr/>
          </p:nvSpPr>
          <p:spPr>
            <a:xfrm>
              <a:off x="5583469" y="200598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1FC9CE7-7B11-0095-8BF8-A59AEEA1785D}"/>
              </a:ext>
            </a:extLst>
          </p:cNvPr>
          <p:cNvGrpSpPr/>
          <p:nvPr/>
        </p:nvGrpSpPr>
        <p:grpSpPr>
          <a:xfrm>
            <a:off x="2902814" y="2167578"/>
            <a:ext cx="1076632" cy="369332"/>
            <a:chOff x="4704120" y="2356972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40E344D-590F-237E-6CA0-3DDFFA8BFA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20402B6-E7DF-2C34-868D-7496156CCEF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7B46D49-F0C7-D281-A22A-CA29B5A6DDC1}"/>
              </a:ext>
            </a:extLst>
          </p:cNvPr>
          <p:cNvGrpSpPr/>
          <p:nvPr/>
        </p:nvGrpSpPr>
        <p:grpSpPr>
          <a:xfrm>
            <a:off x="2902814" y="2608092"/>
            <a:ext cx="1068643" cy="369332"/>
            <a:chOff x="3647644" y="4910075"/>
            <a:chExt cx="1068643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A2F949-9332-1D68-1083-C7A3125F745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EBA677F-1513-7B34-4A4C-341A1B3A5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48DE17-D10C-C238-DD23-40805415520B}"/>
              </a:ext>
            </a:extLst>
          </p:cNvPr>
          <p:cNvGrpSpPr/>
          <p:nvPr/>
        </p:nvGrpSpPr>
        <p:grpSpPr>
          <a:xfrm>
            <a:off x="5534411" y="3917316"/>
            <a:ext cx="1064340" cy="369332"/>
            <a:chOff x="3647644" y="5421073"/>
            <a:chExt cx="1064340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7F8A4C-F4A8-6D11-9736-42AB78DFA46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C457CD-C2F5-A176-CC35-CAE98D9A5E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F60C211-EE9B-400A-6D9C-AF2C8640A4F9}"/>
              </a:ext>
            </a:extLst>
          </p:cNvPr>
          <p:cNvSpPr/>
          <p:nvPr/>
        </p:nvSpPr>
        <p:spPr>
          <a:xfrm>
            <a:off x="1633928" y="3758821"/>
            <a:ext cx="449705" cy="6332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4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59586A-C043-4A33-BAEE-F1194E8FEF70}"/>
              </a:ext>
            </a:extLst>
          </p:cNvPr>
          <p:cNvSpPr txBox="1"/>
          <p:nvPr/>
        </p:nvSpPr>
        <p:spPr>
          <a:xfrm>
            <a:off x="7938989" y="4949724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85EDD-4CE2-8655-DBB8-DA271CB8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42" y="1386162"/>
            <a:ext cx="5777716" cy="505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7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F38514-40B4-AA0B-0AE6-E803F5B3F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42" y="1387989"/>
            <a:ext cx="5775627" cy="5050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16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E47879C-5D16-EB12-A09A-0AB21DBC2EA2}"/>
              </a:ext>
            </a:extLst>
          </p:cNvPr>
          <p:cNvSpPr/>
          <p:nvPr/>
        </p:nvSpPr>
        <p:spPr>
          <a:xfrm>
            <a:off x="626561" y="2023670"/>
            <a:ext cx="1634865" cy="1103455"/>
          </a:xfrm>
          <a:prstGeom prst="wedgeRoundRectCallout">
            <a:avLst>
              <a:gd name="adj1" fmla="val 122663"/>
              <a:gd name="adj2" fmla="val 71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click and drag to rotate the plot</a:t>
            </a:r>
          </a:p>
        </p:txBody>
      </p:sp>
    </p:spTree>
    <p:extLst>
      <p:ext uri="{BB962C8B-B14F-4D97-AF65-F5344CB8AC3E}">
        <p14:creationId xmlns:p14="http://schemas.microsoft.com/office/powerpoint/2010/main" val="191581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a Pyramid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17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96198-4BB8-4AC7-B566-BEDDE5DA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451" y="1575020"/>
            <a:ext cx="4251099" cy="3402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E7E53C-1AB8-459A-9937-50BB31C9F136}"/>
                  </a:ext>
                </a:extLst>
              </p:cNvPr>
              <p:cNvSpPr txBox="1"/>
              <p:nvPr/>
            </p:nvSpPr>
            <p:spPr>
              <a:xfrm>
                <a:off x="1952317" y="5471652"/>
                <a:ext cx="52393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Draw a pyramid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=150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l-G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E7E53C-1AB8-459A-9937-50BB31C9F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317" y="5471652"/>
                <a:ext cx="5239365" cy="707886"/>
              </a:xfrm>
              <a:prstGeom prst="rect">
                <a:avLst/>
              </a:prstGeom>
              <a:blipFill>
                <a:blip r:embed="rId4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602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Golden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9" y="2228943"/>
            <a:ext cx="2749010" cy="1588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29353" y="5169133"/>
                <a:ext cx="159210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353" y="5169133"/>
                <a:ext cx="1592103" cy="7783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30892" y="2775003"/>
                <a:ext cx="1502398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92" y="2775003"/>
                <a:ext cx="1502398" cy="7564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90852" y="3801278"/>
                <a:ext cx="1580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852" y="3801278"/>
                <a:ext cx="1580689" cy="369332"/>
              </a:xfrm>
              <a:prstGeom prst="rect">
                <a:avLst/>
              </a:prstGeom>
              <a:blipFill>
                <a:blip r:embed="rId8"/>
                <a:stretch>
                  <a:fillRect l="-4247" t="-1667" r="-11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71011" y="4604798"/>
                <a:ext cx="2116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011" y="4604798"/>
                <a:ext cx="2116669" cy="369332"/>
              </a:xfrm>
              <a:prstGeom prst="rect">
                <a:avLst/>
              </a:prstGeom>
              <a:blipFill>
                <a:blip r:embed="rId9"/>
                <a:stretch>
                  <a:fillRect l="-3161" r="-287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58" y="365126"/>
            <a:ext cx="2350164" cy="1521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100" y="365126"/>
            <a:ext cx="1902163" cy="15217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217C88-96E5-566B-70B9-096C31AF5B83}"/>
              </a:ext>
            </a:extLst>
          </p:cNvPr>
          <p:cNvSpPr/>
          <p:nvPr/>
        </p:nvSpPr>
        <p:spPr>
          <a:xfrm>
            <a:off x="6339689" y="5169133"/>
            <a:ext cx="1016442" cy="8832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38CE-28A5-E95F-588F-C08E5A858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30" y="1385862"/>
            <a:ext cx="5934940" cy="520231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29E36AD-8888-348F-E594-01F738BA4D82}"/>
              </a:ext>
            </a:extLst>
          </p:cNvPr>
          <p:cNvGrpSpPr/>
          <p:nvPr/>
        </p:nvGrpSpPr>
        <p:grpSpPr>
          <a:xfrm>
            <a:off x="4799873" y="1532745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9F09B1-84A9-E41D-2814-1602262F1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797D97-3610-8065-EF21-02E06082D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0A56D2-FE9F-8E7A-F89B-3063216E9A55}"/>
              </a:ext>
            </a:extLst>
          </p:cNvPr>
          <p:cNvGrpSpPr/>
          <p:nvPr/>
        </p:nvGrpSpPr>
        <p:grpSpPr>
          <a:xfrm>
            <a:off x="4069828" y="2003194"/>
            <a:ext cx="1076632" cy="369332"/>
            <a:chOff x="4704120" y="2356972"/>
            <a:chExt cx="1076632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AFE86DA-9D04-3D00-5546-1D91D6AEA5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702BF2-F9DF-9F7E-B2C7-47585721C93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2ED99EC-BB16-7292-066C-FD55D99452F4}"/>
              </a:ext>
            </a:extLst>
          </p:cNvPr>
          <p:cNvGrpSpPr/>
          <p:nvPr/>
        </p:nvGrpSpPr>
        <p:grpSpPr>
          <a:xfrm>
            <a:off x="5370142" y="2264591"/>
            <a:ext cx="1068643" cy="369332"/>
            <a:chOff x="3647644" y="4910075"/>
            <a:chExt cx="1068643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D8704-66C7-2B05-0D1B-8CC63483CA1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1DAD914-107B-3095-C3CA-F9B1AF2155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40B4BB1-CE4F-641B-9A43-785DA05EF7D2}"/>
              </a:ext>
            </a:extLst>
          </p:cNvPr>
          <p:cNvGrpSpPr/>
          <p:nvPr/>
        </p:nvGrpSpPr>
        <p:grpSpPr>
          <a:xfrm>
            <a:off x="3615669" y="2645463"/>
            <a:ext cx="1064340" cy="369332"/>
            <a:chOff x="3647644" y="5421073"/>
            <a:chExt cx="1064340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276CAC-1E2C-CD3D-3BBB-4F510DAF62E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FB6196B-8C09-80E7-C5DF-5A52F2031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76E66FA-00D5-ACFC-BCE1-B57F2F3B8CB2}"/>
              </a:ext>
            </a:extLst>
          </p:cNvPr>
          <p:cNvGrpSpPr/>
          <p:nvPr/>
        </p:nvGrpSpPr>
        <p:grpSpPr>
          <a:xfrm>
            <a:off x="5983355" y="3561441"/>
            <a:ext cx="1068643" cy="369332"/>
            <a:chOff x="3647644" y="5359159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2905FC6-A015-9704-80D9-8060641C511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1CEA41C-77FC-A93E-365D-CB08D7DBE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62CC66D-459B-27C0-2393-594CCC872288}"/>
              </a:ext>
            </a:extLst>
          </p:cNvPr>
          <p:cNvGrpSpPr/>
          <p:nvPr/>
        </p:nvGrpSpPr>
        <p:grpSpPr>
          <a:xfrm>
            <a:off x="7441360" y="4102913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D6BCC0C-9F91-4BA8-1E7C-9BA66D9292B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6D0484F-9B33-1B9D-2B97-4D1C25D25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5B77606-4ABE-BDE4-EE3A-0DEF06D17C39}"/>
              </a:ext>
            </a:extLst>
          </p:cNvPr>
          <p:cNvGrpSpPr/>
          <p:nvPr/>
        </p:nvGrpSpPr>
        <p:grpSpPr>
          <a:xfrm>
            <a:off x="6413999" y="4287579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B1BB3E-4D56-6601-4B50-72F072CBB4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2B16281-724F-CB75-7782-725FC32F0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290B521-B692-6F64-87B8-3839B75CBB44}"/>
              </a:ext>
            </a:extLst>
          </p:cNvPr>
          <p:cNvGrpSpPr/>
          <p:nvPr/>
        </p:nvGrpSpPr>
        <p:grpSpPr>
          <a:xfrm>
            <a:off x="7475759" y="5397400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927E55A-9D1A-0071-544C-03F2880477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1F5EBD4-714E-C677-1167-999592539E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17FA568-5167-0253-0141-27DE31BD8B9D}"/>
              </a:ext>
            </a:extLst>
          </p:cNvPr>
          <p:cNvGrpSpPr/>
          <p:nvPr/>
        </p:nvGrpSpPr>
        <p:grpSpPr>
          <a:xfrm>
            <a:off x="3438892" y="3925058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0CF0C5A-8106-2382-0694-2CF2F155CA8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7B29B69-A569-CFBF-211C-6F761BA24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83563A6-0BCD-54D0-D228-D9E527E801FA}"/>
              </a:ext>
            </a:extLst>
          </p:cNvPr>
          <p:cNvGrpSpPr/>
          <p:nvPr/>
        </p:nvGrpSpPr>
        <p:grpSpPr>
          <a:xfrm>
            <a:off x="4372673" y="6308208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C9F02CE-0B0D-F817-E54B-1E63121884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EEFAC8F-ACF7-88D8-9AE2-9ACEA90CB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17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15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9585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3D </a:t>
            </a:r>
            <a:r>
              <a:rPr lang="en-US" sz="2400" b="1" dirty="0"/>
              <a:t>axes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Archimedes' Spiral in 3D using </a:t>
            </a:r>
            <a:r>
              <a:rPr lang="en-US" sz="2400" b="1" dirty="0"/>
              <a:t>cylindrical</a:t>
            </a:r>
            <a:r>
              <a:rPr lang="en-US" sz="2400" dirty="0"/>
              <a:t> coordinates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3D </a:t>
            </a:r>
            <a:r>
              <a:rPr lang="en-US" sz="2400" b="1" dirty="0">
                <a:solidFill>
                  <a:srgbClr val="0070C0"/>
                </a:solidFill>
              </a:rPr>
              <a:t>vertices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7030A0"/>
                </a:solidFill>
              </a:rPr>
              <a:t>facets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wireframe </a:t>
            </a:r>
            <a:r>
              <a:rPr lang="en-US" sz="2400" b="1" dirty="0"/>
              <a:t>monolith</a:t>
            </a:r>
            <a:r>
              <a:rPr lang="en-US" sz="2400" dirty="0"/>
              <a:t> using Cartesian coordinates</a:t>
            </a:r>
            <a:endParaRPr lang="en-US" sz="2400" b="1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</a:t>
            </a:r>
            <a:r>
              <a:rPr lang="en-US" sz="2400" b="1" dirty="0"/>
              <a:t>pyramid</a:t>
            </a:r>
            <a:r>
              <a:rPr lang="en-US" sz="2400" dirty="0"/>
              <a:t> that conforms with the </a:t>
            </a:r>
            <a:r>
              <a:rPr lang="en-US" sz="2400" b="1" dirty="0">
                <a:solidFill>
                  <a:srgbClr val="FF0000"/>
                </a:solidFill>
              </a:rPr>
              <a:t>Golden Ratio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</a:t>
            </a:r>
            <a:r>
              <a:rPr lang="en-US" sz="2400" u="sng" dirty="0"/>
              <a:t>poloidal</a:t>
            </a:r>
            <a:r>
              <a:rPr lang="en-US" sz="2400" dirty="0"/>
              <a:t> and </a:t>
            </a:r>
            <a:r>
              <a:rPr lang="en-US" sz="2400" u="sng" dirty="0"/>
              <a:t>toroidal</a:t>
            </a:r>
            <a:r>
              <a:rPr lang="en-US" sz="2400" dirty="0"/>
              <a:t> angles in </a:t>
            </a:r>
            <a:r>
              <a:rPr lang="en-US" sz="2400" b="1" dirty="0">
                <a:solidFill>
                  <a:srgbClr val="7030A0"/>
                </a:solidFill>
              </a:rPr>
              <a:t>spherical</a:t>
            </a:r>
            <a:r>
              <a:rPr lang="en-US" sz="2400" dirty="0"/>
              <a:t> coordinates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00B050"/>
                </a:solidFill>
              </a:rPr>
              <a:t>Numpy</a:t>
            </a:r>
            <a:r>
              <a:rPr lang="en-US" sz="2400" dirty="0"/>
              <a:t> to generate the </a:t>
            </a:r>
            <a:r>
              <a:rPr lang="en-US" sz="2400" b="1" dirty="0">
                <a:solidFill>
                  <a:srgbClr val="FF0000"/>
                </a:solidFill>
              </a:rPr>
              <a:t>outer product </a:t>
            </a:r>
            <a:r>
              <a:rPr lang="en-US" sz="2400" dirty="0"/>
              <a:t>of two vectors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sphere using only vertices (a </a:t>
            </a:r>
            <a:r>
              <a:rPr lang="en-US" sz="2400" b="1" dirty="0"/>
              <a:t>scatter</a:t>
            </a:r>
            <a:r>
              <a:rPr lang="en-US" sz="2400" dirty="0"/>
              <a:t> plot)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</a:t>
            </a:r>
            <a:r>
              <a:rPr lang="en-US" sz="2400" b="1" dirty="0"/>
              <a:t>wireframe</a:t>
            </a:r>
            <a:r>
              <a:rPr lang="en-US" sz="2400" dirty="0"/>
              <a:t> and facets of a </a:t>
            </a:r>
            <a:r>
              <a:rPr lang="en-US" sz="2400" b="1" dirty="0">
                <a:solidFill>
                  <a:srgbClr val="00B050"/>
                </a:solidFill>
              </a:rPr>
              <a:t>sphere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B050"/>
                </a:solidFill>
              </a:rPr>
              <a:t>torus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the 3D </a:t>
            </a:r>
            <a:r>
              <a:rPr lang="en-US" sz="2400" b="1" dirty="0">
                <a:solidFill>
                  <a:srgbClr val="0070C0"/>
                </a:solidFill>
              </a:rPr>
              <a:t>surface plot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of a multivariable function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84005-FD64-4DF5-8CDF-7E06CCE27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6" cy="5807078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20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07673-EB58-48A3-9B4C-D540D793D316}"/>
              </a:ext>
            </a:extLst>
          </p:cNvPr>
          <p:cNvSpPr txBox="1"/>
          <p:nvPr/>
        </p:nvSpPr>
        <p:spPr>
          <a:xfrm>
            <a:off x="7938989" y="4949724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17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3BD002-9B58-420C-9275-3D63618D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45" y="1186848"/>
            <a:ext cx="3038783" cy="3024605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7EDCF8-EEF6-4102-9A1E-041954EC1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905" y="1664939"/>
            <a:ext cx="5203456" cy="4168048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21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D4524-5F78-46E6-B645-8AEC5559D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22" y="4158849"/>
            <a:ext cx="3280031" cy="25029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Axes in matplotlib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506105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Constructing a 3D plot (Cartesian coordinates) using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matplotlib</a:t>
                </a:r>
                <a:r>
                  <a:rPr lang="en-US" sz="2400" dirty="0">
                    <a:ea typeface="Cambria Math" panose="02040503050406030204" pitchFamily="18" charset="0"/>
                  </a:rPr>
                  <a:t> can be done using two different approaches: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Define a set of 3D </a:t>
                </a:r>
                <a:r>
                  <a:rPr lang="en-US" sz="2400" b="1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vertices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and then </a:t>
                </a:r>
                <a:r>
                  <a:rPr lang="en-US" sz="2400" b="1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manually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group these vertices into </a:t>
                </a:r>
                <a:r>
                  <a:rPr lang="en-US" sz="2400" b="1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facets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This approach gives maximal rendering control but is slower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Leverages the capabilities of </a:t>
                </a:r>
                <a:r>
                  <a:rPr lang="en-US" sz="2000" b="1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Poly3DCollection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Provide three arrays containing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vertices and then let matplotlib determine how </a:t>
                </a:r>
                <a:r>
                  <a:rPr lang="en-US" sz="2400" b="1" i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best</a:t>
                </a:r>
                <a:r>
                  <a:rPr lang="en-US" sz="2400" dirty="0">
                    <a:ea typeface="Cambria Math" panose="02040503050406030204" pitchFamily="18" charset="0"/>
                  </a:rPr>
                  <a:t> to connect them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No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scatter plot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Only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wireframe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Filled polygons connecting </a:t>
                </a:r>
                <a:r>
                  <a:rPr lang="en-US" sz="2000" i="1" dirty="0">
                    <a:ea typeface="Cambria Math" panose="02040503050406030204" pitchFamily="18" charset="0"/>
                  </a:rPr>
                  <a:t>nearby</a:t>
                </a:r>
                <a:r>
                  <a:rPr lang="en-US" sz="2000" dirty="0">
                    <a:ea typeface="Cambria Math" panose="02040503050406030204" pitchFamily="18" charset="0"/>
                  </a:rPr>
                  <a:t>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surface plot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5061050"/>
              </a:xfrm>
              <a:blipFill>
                <a:blip r:embed="rId3"/>
                <a:stretch>
                  <a:fillRect l="-1236" t="-1685" r="-1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AF6804-732B-274D-FCEC-8E2D4E07D08F}"/>
              </a:ext>
            </a:extLst>
          </p:cNvPr>
          <p:cNvSpPr/>
          <p:nvPr/>
        </p:nvSpPr>
        <p:spPr>
          <a:xfrm>
            <a:off x="628650" y="3994883"/>
            <a:ext cx="7975704" cy="21660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2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B7AD30-2AC0-4827-973F-070CF3D37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75" y="1480213"/>
            <a:ext cx="6831931" cy="5123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Poloidal and Toroidal Angles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C3B2264-4AF1-4A46-957C-27CA0A4D30F3}"/>
              </a:ext>
            </a:extLst>
          </p:cNvPr>
          <p:cNvGrpSpPr/>
          <p:nvPr/>
        </p:nvGrpSpPr>
        <p:grpSpPr>
          <a:xfrm>
            <a:off x="3997746" y="4483511"/>
            <a:ext cx="920841" cy="648928"/>
            <a:chOff x="3997746" y="4483511"/>
            <a:chExt cx="920841" cy="648928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6A9CF741-49E5-4C85-ABB7-6EDCA7F21E53}"/>
                </a:ext>
              </a:extLst>
            </p:cNvPr>
            <p:cNvSpPr/>
            <p:nvPr/>
          </p:nvSpPr>
          <p:spPr>
            <a:xfrm>
              <a:off x="3997746" y="4483511"/>
              <a:ext cx="920841" cy="648928"/>
            </a:xfrm>
            <a:prstGeom prst="arc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9E9376-8CBC-411F-82EA-99CFD0D5D7F4}"/>
                    </a:ext>
                  </a:extLst>
                </p:cNvPr>
                <p:cNvSpPr txBox="1"/>
                <p:nvPr/>
              </p:nvSpPr>
              <p:spPr>
                <a:xfrm>
                  <a:off x="4508500" y="4610351"/>
                  <a:ext cx="2019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B050"/>
                              </a:solidFill>
                            </a:ln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9E9376-8CBC-411F-82EA-99CFD0D5D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8500" y="4610351"/>
                  <a:ext cx="201978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C5124FD-2B2C-4A70-B603-B9C26DEC8644}"/>
              </a:ext>
            </a:extLst>
          </p:cNvPr>
          <p:cNvGrpSpPr/>
          <p:nvPr/>
        </p:nvGrpSpPr>
        <p:grpSpPr>
          <a:xfrm>
            <a:off x="3740096" y="4566179"/>
            <a:ext cx="1135286" cy="1032387"/>
            <a:chOff x="3740096" y="4566179"/>
            <a:chExt cx="1135286" cy="1032387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BD4C7CC-E572-40A0-AD30-77F6B4B5FAD8}"/>
                </a:ext>
              </a:extLst>
            </p:cNvPr>
            <p:cNvSpPr/>
            <p:nvPr/>
          </p:nvSpPr>
          <p:spPr>
            <a:xfrm rot="7461237">
              <a:off x="3791545" y="4514730"/>
              <a:ext cx="1032387" cy="1135286"/>
            </a:xfrm>
            <a:prstGeom prst="arc">
              <a:avLst/>
            </a:prstGeom>
            <a:ln w="381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C8DA53A-029B-428F-9CBF-351F7916BEF7}"/>
                    </a:ext>
                  </a:extLst>
                </p:cNvPr>
                <p:cNvSpPr txBox="1"/>
                <p:nvPr/>
              </p:nvSpPr>
              <p:spPr>
                <a:xfrm>
                  <a:off x="4301404" y="5290655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C8DA53A-029B-428F-9CBF-351F7916BE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404" y="5290655"/>
                  <a:ext cx="190758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027C0F4-6318-4F82-AF50-35EB166F3136}"/>
              </a:ext>
            </a:extLst>
          </p:cNvPr>
          <p:cNvGrpSpPr/>
          <p:nvPr/>
        </p:nvGrpSpPr>
        <p:grpSpPr>
          <a:xfrm>
            <a:off x="4427245" y="4351859"/>
            <a:ext cx="1103980" cy="835550"/>
            <a:chOff x="4427245" y="4351859"/>
            <a:chExt cx="1103980" cy="8355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C61183-33A9-46AC-B687-82E932130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7245" y="4351859"/>
              <a:ext cx="1103980" cy="835550"/>
            </a:xfrm>
            <a:prstGeom prst="straightConnector1">
              <a:avLst/>
            </a:prstGeom>
            <a:ln w="5715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5F0854-D5D3-42C8-8412-3CAA2FF75982}"/>
                    </a:ext>
                  </a:extLst>
                </p:cNvPr>
                <p:cNvSpPr txBox="1"/>
                <p:nvPr/>
              </p:nvSpPr>
              <p:spPr>
                <a:xfrm>
                  <a:off x="5178158" y="4610351"/>
                  <a:ext cx="213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5F0854-D5D3-42C8-8412-3CAA2FF75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158" y="4610351"/>
                  <a:ext cx="213199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BF080D3-05BF-40D6-9199-E21915F2DB86}"/>
              </a:ext>
            </a:extLst>
          </p:cNvPr>
          <p:cNvGrpSpPr/>
          <p:nvPr/>
        </p:nvGrpSpPr>
        <p:grpSpPr>
          <a:xfrm>
            <a:off x="1276270" y="4807975"/>
            <a:ext cx="3158613" cy="339550"/>
            <a:chOff x="1276270" y="4807975"/>
            <a:chExt cx="3158613" cy="33955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C9D4D0-209A-4A94-A02B-790388DEC4A6}"/>
                </a:ext>
              </a:extLst>
            </p:cNvPr>
            <p:cNvCxnSpPr>
              <a:cxnSpLocks/>
            </p:cNvCxnSpPr>
            <p:nvPr/>
          </p:nvCxnSpPr>
          <p:spPr>
            <a:xfrm>
              <a:off x="1276270" y="5147525"/>
              <a:ext cx="3158613" cy="0"/>
            </a:xfrm>
            <a:prstGeom prst="straightConnector1">
              <a:avLst/>
            </a:prstGeom>
            <a:ln w="5715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FD5BF67-B650-4AA8-9F35-B678267694E3}"/>
                    </a:ext>
                  </a:extLst>
                </p:cNvPr>
                <p:cNvSpPr txBox="1"/>
                <p:nvPr/>
              </p:nvSpPr>
              <p:spPr>
                <a:xfrm>
                  <a:off x="2692102" y="4807975"/>
                  <a:ext cx="213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FD5BF67-B650-4AA8-9F35-B67826769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2102" y="4807975"/>
                  <a:ext cx="213199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06E61E1-D03F-4455-B600-CDDF435DCE9C}"/>
              </a:ext>
            </a:extLst>
          </p:cNvPr>
          <p:cNvGrpSpPr/>
          <p:nvPr/>
        </p:nvGrpSpPr>
        <p:grpSpPr>
          <a:xfrm>
            <a:off x="4413117" y="5150061"/>
            <a:ext cx="1125259" cy="840529"/>
            <a:chOff x="4413117" y="5150061"/>
            <a:chExt cx="1125259" cy="84052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5F3488F-5B5A-445F-B833-0D78C1CCAE88}"/>
                </a:ext>
              </a:extLst>
            </p:cNvPr>
            <p:cNvCxnSpPr/>
            <p:nvPr/>
          </p:nvCxnSpPr>
          <p:spPr>
            <a:xfrm>
              <a:off x="4413117" y="5150061"/>
              <a:ext cx="1125259" cy="840529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57602B-B671-4B75-8097-627D47D47950}"/>
                    </a:ext>
                  </a:extLst>
                </p:cNvPr>
                <p:cNvSpPr txBox="1"/>
                <p:nvPr/>
              </p:nvSpPr>
              <p:spPr>
                <a:xfrm>
                  <a:off x="4884873" y="5168930"/>
                  <a:ext cx="2932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ln>
                      <a:solidFill>
                        <a:srgbClr val="FFC000"/>
                      </a:solidFill>
                    </a:ln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57602B-B671-4B75-8097-627D47D479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4873" y="5168930"/>
                  <a:ext cx="293285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B28E0F-1A42-47C1-A67E-994B3A016EEF}"/>
                  </a:ext>
                </a:extLst>
              </p:cNvPr>
              <p:cNvSpPr txBox="1"/>
              <p:nvPr/>
            </p:nvSpPr>
            <p:spPr>
              <a:xfrm>
                <a:off x="363941" y="2126294"/>
                <a:ext cx="196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radius of sphere</a:t>
                </a:r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B28E0F-1A42-47C1-A67E-994B3A016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2126294"/>
                <a:ext cx="1962332" cy="276999"/>
              </a:xfrm>
              <a:prstGeom prst="rect">
                <a:avLst/>
              </a:prstGeom>
              <a:blipFill>
                <a:blip r:embed="rId9"/>
                <a:stretch>
                  <a:fillRect l="-311" t="-28889" r="-683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5A34E1-D95E-434C-8848-17BF2A9B01C5}"/>
                  </a:ext>
                </a:extLst>
              </p:cNvPr>
              <p:cNvSpPr txBox="1"/>
              <p:nvPr/>
            </p:nvSpPr>
            <p:spPr>
              <a:xfrm>
                <a:off x="363941" y="1438901"/>
                <a:ext cx="309764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poloidal</a:t>
                </a:r>
                <a:r>
                  <a:rPr lang="en-US" dirty="0"/>
                  <a:t> (latitude)</a:t>
                </a:r>
              </a:p>
              <a:p>
                <a:r>
                  <a:rPr lang="en-US" dirty="0"/>
                  <a:t>North to South Pole (vertical)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5A34E1-D95E-434C-8848-17BF2A9B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1438901"/>
                <a:ext cx="3097643" cy="553998"/>
              </a:xfrm>
              <a:prstGeom prst="rect">
                <a:avLst/>
              </a:prstGeom>
              <a:blipFill>
                <a:blip r:embed="rId10"/>
                <a:stretch>
                  <a:fillRect l="-4724" t="-14286" r="-452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E64AA-4F3C-4939-B5D3-26170CD395D7}"/>
                  </a:ext>
                </a:extLst>
              </p:cNvPr>
              <p:cNvSpPr txBox="1"/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toroidal</a:t>
                </a:r>
                <a:r>
                  <a:rPr lang="en-US" dirty="0"/>
                  <a:t> (longitude)</a:t>
                </a:r>
              </a:p>
              <a:p>
                <a:pPr algn="r"/>
                <a:r>
                  <a:rPr lang="en-US" dirty="0"/>
                  <a:t>Around the slice (horizontal)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E64AA-4F3C-4939-B5D3-26170CD39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blipFill>
                <a:blip r:embed="rId11"/>
                <a:stretch>
                  <a:fillRect l="-2174" t="-14286" r="-434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7741F67-2F91-4E52-91B5-C57F4DA69929}"/>
                  </a:ext>
                </a:extLst>
              </p:cNvPr>
              <p:cNvSpPr txBox="1"/>
              <p:nvPr/>
            </p:nvSpPr>
            <p:spPr>
              <a:xfrm>
                <a:off x="7124248" y="2147710"/>
                <a:ext cx="1678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= radius of slice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7741F67-2F91-4E52-91B5-C57F4DA69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48" y="2147710"/>
                <a:ext cx="1678858" cy="276999"/>
              </a:xfrm>
              <a:prstGeom prst="rect">
                <a:avLst/>
              </a:prstGeom>
              <a:blipFill>
                <a:blip r:embed="rId12"/>
                <a:stretch>
                  <a:fillRect l="-364" t="-28261" r="-836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989F04-367C-4F78-BCCE-A82F512EF3A6}"/>
                  </a:ext>
                </a:extLst>
              </p:cNvPr>
              <p:cNvSpPr txBox="1"/>
              <p:nvPr/>
            </p:nvSpPr>
            <p:spPr>
              <a:xfrm>
                <a:off x="363941" y="2589164"/>
                <a:ext cx="1162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989F04-367C-4F78-BCCE-A82F512EF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2589164"/>
                <a:ext cx="1162691" cy="276999"/>
              </a:xfrm>
              <a:prstGeom prst="rect">
                <a:avLst/>
              </a:prstGeom>
              <a:blipFill>
                <a:blip r:embed="rId13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3477E6-DE7B-46C3-A1B6-7160305E09D3}"/>
                  </a:ext>
                </a:extLst>
              </p:cNvPr>
              <p:cNvSpPr txBox="1"/>
              <p:nvPr/>
            </p:nvSpPr>
            <p:spPr>
              <a:xfrm>
                <a:off x="363941" y="2948851"/>
                <a:ext cx="1257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3477E6-DE7B-46C3-A1B6-7160305E0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2948851"/>
                <a:ext cx="1257139" cy="276999"/>
              </a:xfrm>
              <a:prstGeom prst="rect">
                <a:avLst/>
              </a:prstGeom>
              <a:blipFill>
                <a:blip r:embed="rId1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34F6F6-6DAC-4C85-83FA-4CAC72E5449A}"/>
                  </a:ext>
                </a:extLst>
              </p:cNvPr>
              <p:cNvSpPr txBox="1"/>
              <p:nvPr/>
            </p:nvSpPr>
            <p:spPr>
              <a:xfrm>
                <a:off x="3305443" y="5657276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34F6F6-6DAC-4C85-83FA-4CAC72E54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443" y="5657276"/>
                <a:ext cx="190757" cy="276999"/>
              </a:xfrm>
              <a:prstGeom prst="rect">
                <a:avLst/>
              </a:prstGeom>
              <a:blipFill>
                <a:blip r:embed="rId15"/>
                <a:stretch>
                  <a:fillRect l="-31250" r="-2812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216BE3-B65E-43ED-83E5-B8A50778AF64}"/>
                  </a:ext>
                </a:extLst>
              </p:cNvPr>
              <p:cNvSpPr txBox="1"/>
              <p:nvPr/>
            </p:nvSpPr>
            <p:spPr>
              <a:xfrm>
                <a:off x="6403759" y="4830260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216BE3-B65E-43ED-83E5-B8A50778A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59" y="4830260"/>
                <a:ext cx="185948" cy="276999"/>
              </a:xfrm>
              <a:prstGeom prst="rect">
                <a:avLst/>
              </a:prstGeom>
              <a:blipFill>
                <a:blip r:embed="rId16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3A16A0-25ED-42FE-81CD-FD64CE50BFDE}"/>
                  </a:ext>
                </a:extLst>
              </p:cNvPr>
              <p:cNvSpPr txBox="1"/>
              <p:nvPr/>
            </p:nvSpPr>
            <p:spPr>
              <a:xfrm>
                <a:off x="7577579" y="2599872"/>
                <a:ext cx="12255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3A16A0-25ED-42FE-81CD-FD64CE50B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579" y="2599872"/>
                <a:ext cx="1225527" cy="276999"/>
              </a:xfrm>
              <a:prstGeom prst="rect">
                <a:avLst/>
              </a:prstGeom>
              <a:blipFill>
                <a:blip r:embed="rId17"/>
                <a:stretch>
                  <a:fillRect l="-24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B4C67E-58A7-4A2F-97A1-D9E0BA3218DB}"/>
                  </a:ext>
                </a:extLst>
              </p:cNvPr>
              <p:cNvSpPr txBox="1"/>
              <p:nvPr/>
            </p:nvSpPr>
            <p:spPr>
              <a:xfrm>
                <a:off x="7543722" y="2959559"/>
                <a:ext cx="1259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B4C67E-58A7-4A2F-97A1-D9E0BA32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722" y="2959559"/>
                <a:ext cx="1259384" cy="276999"/>
              </a:xfrm>
              <a:prstGeom prst="rect">
                <a:avLst/>
              </a:prstGeom>
              <a:blipFill>
                <a:blip r:embed="rId18"/>
                <a:stretch>
                  <a:fillRect l="-4348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85E46A92-807B-4874-A99C-0FE447AC6FA9}"/>
              </a:ext>
            </a:extLst>
          </p:cNvPr>
          <p:cNvSpPr/>
          <p:nvPr/>
        </p:nvSpPr>
        <p:spPr>
          <a:xfrm>
            <a:off x="4173794" y="3429000"/>
            <a:ext cx="225744" cy="225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9A5D404-E0B1-4090-81DC-291E8258709E}"/>
                  </a:ext>
                </a:extLst>
              </p:cNvPr>
              <p:cNvSpPr txBox="1"/>
              <p:nvPr/>
            </p:nvSpPr>
            <p:spPr>
              <a:xfrm>
                <a:off x="4239289" y="3207767"/>
                <a:ext cx="171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9A5D404-E0B1-4090-81DC-291E82587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289" y="3207767"/>
                <a:ext cx="171522" cy="276999"/>
              </a:xfrm>
              <a:prstGeom prst="rect">
                <a:avLst/>
              </a:prstGeom>
              <a:blipFill>
                <a:blip r:embed="rId19"/>
                <a:stretch>
                  <a:fillRect l="-20690" r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AAB510-A52C-43AD-83F5-7E23207895EB}"/>
                  </a:ext>
                </a:extLst>
              </p:cNvPr>
              <p:cNvSpPr txBox="1"/>
              <p:nvPr/>
            </p:nvSpPr>
            <p:spPr>
              <a:xfrm>
                <a:off x="1027721" y="3629754"/>
                <a:ext cx="1730233" cy="94474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AAB510-A52C-43AD-83F5-7E232078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21" y="3629754"/>
                <a:ext cx="1730233" cy="94474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500939-A1D4-7469-43B7-F5C6FF1A452A}"/>
                  </a:ext>
                </a:extLst>
              </p:cNvPr>
              <p:cNvSpPr txBox="1"/>
              <p:nvPr/>
            </p:nvSpPr>
            <p:spPr>
              <a:xfrm>
                <a:off x="892821" y="5312823"/>
                <a:ext cx="2000032" cy="6463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For a unit sphere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500939-A1D4-7469-43B7-F5C6FF1A4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21" y="5312823"/>
                <a:ext cx="2000032" cy="646331"/>
              </a:xfrm>
              <a:prstGeom prst="rect">
                <a:avLst/>
              </a:prstGeom>
              <a:blipFill>
                <a:blip r:embed="rId21"/>
                <a:stretch>
                  <a:fillRect t="-3604" b="-108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184415-5320-A21A-24A2-A34ABAC4261C}"/>
              </a:ext>
            </a:extLst>
          </p:cNvPr>
          <p:cNvCxnSpPr/>
          <p:nvPr/>
        </p:nvCxnSpPr>
        <p:spPr>
          <a:xfrm>
            <a:off x="4467225" y="3714750"/>
            <a:ext cx="130969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B5CE782-8934-DB42-176C-94969CB886EB}"/>
              </a:ext>
            </a:extLst>
          </p:cNvPr>
          <p:cNvCxnSpPr>
            <a:cxnSpLocks/>
          </p:cNvCxnSpPr>
          <p:nvPr/>
        </p:nvCxnSpPr>
        <p:spPr>
          <a:xfrm flipH="1" flipV="1">
            <a:off x="4600575" y="3595688"/>
            <a:ext cx="2381" cy="2143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30B3819-5552-4663-8A38-F000914281C8}"/>
              </a:ext>
            </a:extLst>
          </p:cNvPr>
          <p:cNvGrpSpPr/>
          <p:nvPr/>
        </p:nvGrpSpPr>
        <p:grpSpPr>
          <a:xfrm>
            <a:off x="4432426" y="3484766"/>
            <a:ext cx="1125259" cy="840529"/>
            <a:chOff x="4432426" y="3484766"/>
            <a:chExt cx="1125259" cy="840529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2F572FC-798A-4AD8-97E7-5B4FA0DB47DE}"/>
                </a:ext>
              </a:extLst>
            </p:cNvPr>
            <p:cNvCxnSpPr/>
            <p:nvPr/>
          </p:nvCxnSpPr>
          <p:spPr>
            <a:xfrm>
              <a:off x="4432426" y="3484766"/>
              <a:ext cx="1125259" cy="840529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F343064-6EFA-4305-80D4-579D6ED5BC55}"/>
                    </a:ext>
                  </a:extLst>
                </p:cNvPr>
                <p:cNvSpPr txBox="1"/>
                <p:nvPr/>
              </p:nvSpPr>
              <p:spPr>
                <a:xfrm>
                  <a:off x="4904182" y="3503635"/>
                  <a:ext cx="2932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ln>
                      <a:solidFill>
                        <a:srgbClr val="FFC000"/>
                      </a:solidFill>
                    </a:ln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F343064-6EFA-4305-80D4-579D6ED5BC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182" y="3503635"/>
                  <a:ext cx="293285" cy="27699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D9DEF3-6C7D-CC43-87D2-4A465F708CF5}"/>
              </a:ext>
            </a:extLst>
          </p:cNvPr>
          <p:cNvCxnSpPr/>
          <p:nvPr/>
        </p:nvCxnSpPr>
        <p:spPr>
          <a:xfrm flipH="1">
            <a:off x="3762111" y="5853113"/>
            <a:ext cx="156367" cy="137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AF3AC3-74C8-B92A-508A-BE1176C56D73}"/>
              </a:ext>
            </a:extLst>
          </p:cNvPr>
          <p:cNvCxnSpPr/>
          <p:nvPr/>
        </p:nvCxnSpPr>
        <p:spPr>
          <a:xfrm flipH="1">
            <a:off x="3656942" y="5853113"/>
            <a:ext cx="2615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98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8" grpId="0"/>
      <p:bldP spid="49" grpId="0"/>
      <p:bldP spid="50" grpId="0"/>
      <p:bldP spid="51" grpId="0"/>
      <p:bldP spid="57" grpId="0"/>
      <p:bldP spid="62" grpId="0" animBg="1"/>
      <p:bldP spid="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D34146-3E95-A499-6384-0C0644127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492" y="1475428"/>
            <a:ext cx="4755588" cy="2336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Matrices and Outer Product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7DF81E-EA6C-4EF1-AA29-3B8D92548EF1}"/>
                  </a:ext>
                </a:extLst>
              </p:cNvPr>
              <p:cNvSpPr txBox="1"/>
              <p:nvPr/>
            </p:nvSpPr>
            <p:spPr>
              <a:xfrm>
                <a:off x="4210241" y="4870417"/>
                <a:ext cx="3486146" cy="1064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7DF81E-EA6C-4EF1-AA29-3B8D92548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241" y="4870417"/>
                <a:ext cx="3486146" cy="1064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8840C-5E94-42AF-BD12-B6841250011D}"/>
                  </a:ext>
                </a:extLst>
              </p:cNvPr>
              <p:cNvSpPr txBox="1"/>
              <p:nvPr/>
            </p:nvSpPr>
            <p:spPr>
              <a:xfrm>
                <a:off x="789497" y="4930112"/>
                <a:ext cx="1730233" cy="94474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8840C-5E94-42AF-BD12-B68412500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97" y="4930112"/>
                <a:ext cx="1730233" cy="944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BF9937-54CD-40A2-A77A-E184CB87393E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2686051" y="1783504"/>
            <a:ext cx="1477494" cy="514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D6B86C-1D66-4DBC-A3FE-8ED84771D38F}"/>
              </a:ext>
            </a:extLst>
          </p:cNvPr>
          <p:cNvCxnSpPr>
            <a:cxnSpLocks/>
            <a:stCxn id="8" idx="3"/>
            <a:endCxn id="25" idx="1"/>
          </p:cNvCxnSpPr>
          <p:nvPr/>
        </p:nvCxnSpPr>
        <p:spPr>
          <a:xfrm flipV="1">
            <a:off x="2582048" y="2040900"/>
            <a:ext cx="1581497" cy="633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4B0B3D-F5D8-4DD0-8695-5008F9E447F0}"/>
                  </a:ext>
                </a:extLst>
              </p:cNvPr>
              <p:cNvSpPr txBox="1"/>
              <p:nvPr/>
            </p:nvSpPr>
            <p:spPr>
              <a:xfrm>
                <a:off x="727181" y="1645004"/>
                <a:ext cx="19588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4B0B3D-F5D8-4DD0-8695-5008F9E44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1645004"/>
                <a:ext cx="1958870" cy="276999"/>
              </a:xfrm>
              <a:prstGeom prst="rect">
                <a:avLst/>
              </a:prstGeom>
              <a:blipFill>
                <a:blip r:embed="rId6"/>
                <a:stretch>
                  <a:fillRect l="-1242" t="-2222" r="-403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5601ACFD-DC2F-48F9-A29D-7D27AD2ADBDD}"/>
              </a:ext>
            </a:extLst>
          </p:cNvPr>
          <p:cNvSpPr/>
          <p:nvPr/>
        </p:nvSpPr>
        <p:spPr>
          <a:xfrm>
            <a:off x="2519730" y="1645004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D27EA4-CAC5-4CC3-940E-400319AD65B3}"/>
              </a:ext>
            </a:extLst>
          </p:cNvPr>
          <p:cNvSpPr/>
          <p:nvPr/>
        </p:nvSpPr>
        <p:spPr>
          <a:xfrm>
            <a:off x="4163545" y="1747844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1DD8BD-B86E-42C0-85A6-111672D5ED26}"/>
              </a:ext>
            </a:extLst>
          </p:cNvPr>
          <p:cNvSpPr/>
          <p:nvPr/>
        </p:nvSpPr>
        <p:spPr>
          <a:xfrm>
            <a:off x="4163545" y="1953832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29D47C-6003-47F3-A150-C7469DC7A430}"/>
              </a:ext>
            </a:extLst>
          </p:cNvPr>
          <p:cNvSpPr/>
          <p:nvPr/>
        </p:nvSpPr>
        <p:spPr>
          <a:xfrm>
            <a:off x="4163545" y="2358723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78DDE7-38DA-4B84-BEE7-73D8E4FF282A}"/>
              </a:ext>
            </a:extLst>
          </p:cNvPr>
          <p:cNvSpPr/>
          <p:nvPr/>
        </p:nvSpPr>
        <p:spPr>
          <a:xfrm>
            <a:off x="4163545" y="2588632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54F386-A25F-4B14-AF51-BF4A03A23D69}"/>
              </a:ext>
            </a:extLst>
          </p:cNvPr>
          <p:cNvSpPr/>
          <p:nvPr/>
        </p:nvSpPr>
        <p:spPr>
          <a:xfrm>
            <a:off x="4163545" y="2798182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39BA5-5E72-4C76-B8C9-D049EE075625}"/>
                  </a:ext>
                </a:extLst>
              </p:cNvPr>
              <p:cNvSpPr txBox="1"/>
              <p:nvPr/>
            </p:nvSpPr>
            <p:spPr>
              <a:xfrm>
                <a:off x="727181" y="1965709"/>
                <a:ext cx="18548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39BA5-5E72-4C76-B8C9-D049EE07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1965709"/>
                <a:ext cx="1854867" cy="276999"/>
              </a:xfrm>
              <a:prstGeom prst="rect">
                <a:avLst/>
              </a:prstGeom>
              <a:blipFill>
                <a:blip r:embed="rId7"/>
                <a:stretch>
                  <a:fillRect l="-1311" t="-2174" r="-393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6F466F94-B2A3-4DC8-A82E-6A2C5E836133}"/>
              </a:ext>
            </a:extLst>
          </p:cNvPr>
          <p:cNvSpPr/>
          <p:nvPr/>
        </p:nvSpPr>
        <p:spPr>
          <a:xfrm>
            <a:off x="2413933" y="1965712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021CCC-919B-4FAB-9CB7-B003B50517F2}"/>
                  </a:ext>
                </a:extLst>
              </p:cNvPr>
              <p:cNvSpPr txBox="1"/>
              <p:nvPr/>
            </p:nvSpPr>
            <p:spPr>
              <a:xfrm>
                <a:off x="727181" y="2934599"/>
                <a:ext cx="16885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021CCC-919B-4FAB-9CB7-B003B5051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2934599"/>
                <a:ext cx="1688539" cy="276999"/>
              </a:xfrm>
              <a:prstGeom prst="rect">
                <a:avLst/>
              </a:prstGeom>
              <a:blipFill>
                <a:blip r:embed="rId8"/>
                <a:stretch>
                  <a:fillRect l="-1444" r="-18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0508A152-BB53-4C49-8F7D-CD91C858D4D3}"/>
              </a:ext>
            </a:extLst>
          </p:cNvPr>
          <p:cNvSpPr/>
          <p:nvPr/>
        </p:nvSpPr>
        <p:spPr>
          <a:xfrm>
            <a:off x="2247612" y="2934602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F06E37-91A2-48C0-8582-06ACFE4E26C8}"/>
                  </a:ext>
                </a:extLst>
              </p:cNvPr>
              <p:cNvSpPr txBox="1"/>
              <p:nvPr/>
            </p:nvSpPr>
            <p:spPr>
              <a:xfrm>
                <a:off x="727181" y="3294847"/>
                <a:ext cx="17223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F06E37-91A2-48C0-8582-06ACFE4E2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3294847"/>
                <a:ext cx="1722395" cy="276999"/>
              </a:xfrm>
              <a:prstGeom prst="rect">
                <a:avLst/>
              </a:prstGeom>
              <a:blipFill>
                <a:blip r:embed="rId9"/>
                <a:stretch>
                  <a:fillRect l="-2827" r="-141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2186CA8C-10B3-4196-9B48-97E51A8CD744}"/>
              </a:ext>
            </a:extLst>
          </p:cNvPr>
          <p:cNvSpPr/>
          <p:nvPr/>
        </p:nvSpPr>
        <p:spPr>
          <a:xfrm>
            <a:off x="2264031" y="3294850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77E06E-F3B3-4557-9EDC-3285CB3EDF07}"/>
                  </a:ext>
                </a:extLst>
              </p:cNvPr>
              <p:cNvSpPr txBox="1"/>
              <p:nvPr/>
            </p:nvSpPr>
            <p:spPr>
              <a:xfrm>
                <a:off x="727181" y="3655095"/>
                <a:ext cx="13488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77E06E-F3B3-4557-9EDC-3285CB3ED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3655095"/>
                <a:ext cx="1348894" cy="276999"/>
              </a:xfrm>
              <a:prstGeom prst="rect">
                <a:avLst/>
              </a:prstGeom>
              <a:blipFill>
                <a:blip r:embed="rId10"/>
                <a:stretch>
                  <a:fillRect l="-2252" r="-405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DF4DE6B2-2F2D-4320-A483-4450616268EA}"/>
              </a:ext>
            </a:extLst>
          </p:cNvPr>
          <p:cNvSpPr/>
          <p:nvPr/>
        </p:nvSpPr>
        <p:spPr>
          <a:xfrm>
            <a:off x="1897052" y="3655098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374F50D-AA16-4CD9-B2C0-5995B23225FC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 flipV="1">
            <a:off x="2415720" y="2445791"/>
            <a:ext cx="1747825" cy="627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25CF459-4E66-41C0-9150-4C452879B3D6}"/>
              </a:ext>
            </a:extLst>
          </p:cNvPr>
          <p:cNvCxnSpPr>
            <a:cxnSpLocks/>
            <a:stCxn id="39" idx="3"/>
            <a:endCxn id="27" idx="1"/>
          </p:cNvCxnSpPr>
          <p:nvPr/>
        </p:nvCxnSpPr>
        <p:spPr>
          <a:xfrm flipV="1">
            <a:off x="2430352" y="2675700"/>
            <a:ext cx="1733193" cy="7576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14385A1-00FF-48A6-913D-C159F1CBC6CF}"/>
              </a:ext>
            </a:extLst>
          </p:cNvPr>
          <p:cNvCxnSpPr>
            <a:cxnSpLocks/>
            <a:stCxn id="40" idx="3"/>
            <a:endCxn id="28" idx="1"/>
          </p:cNvCxnSpPr>
          <p:nvPr/>
        </p:nvCxnSpPr>
        <p:spPr>
          <a:xfrm flipV="1">
            <a:off x="2063373" y="2885250"/>
            <a:ext cx="2100172" cy="908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759F891-5391-4D16-889C-199906233E3D}"/>
              </a:ext>
            </a:extLst>
          </p:cNvPr>
          <p:cNvSpPr/>
          <p:nvPr/>
        </p:nvSpPr>
        <p:spPr>
          <a:xfrm>
            <a:off x="1290484" y="5036572"/>
            <a:ext cx="486697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616BFE7-9CC7-4A33-BBA2-33B306520E12}"/>
              </a:ext>
            </a:extLst>
          </p:cNvPr>
          <p:cNvSpPr/>
          <p:nvPr/>
        </p:nvSpPr>
        <p:spPr>
          <a:xfrm>
            <a:off x="1806831" y="5036571"/>
            <a:ext cx="486697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5032AB-842E-4FF6-B029-F5D00831C1BF}"/>
              </a:ext>
            </a:extLst>
          </p:cNvPr>
          <p:cNvSpPr/>
          <p:nvPr/>
        </p:nvSpPr>
        <p:spPr>
          <a:xfrm>
            <a:off x="4224898" y="5304746"/>
            <a:ext cx="158983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6C66F66-9A04-45CD-9F75-9675DDAE6BE2}"/>
              </a:ext>
            </a:extLst>
          </p:cNvPr>
          <p:cNvSpPr/>
          <p:nvPr/>
        </p:nvSpPr>
        <p:spPr>
          <a:xfrm>
            <a:off x="4572000" y="5302934"/>
            <a:ext cx="158983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D4DFBF2-F41B-44A9-BFC4-BB09A9AB2ADB}"/>
              </a:ext>
            </a:extLst>
          </p:cNvPr>
          <p:cNvCxnSpPr>
            <a:cxnSpLocks/>
            <a:stCxn id="53" idx="0"/>
            <a:endCxn id="55" idx="2"/>
          </p:cNvCxnSpPr>
          <p:nvPr/>
        </p:nvCxnSpPr>
        <p:spPr>
          <a:xfrm rot="16200000" flipH="1">
            <a:off x="2685472" y="3884932"/>
            <a:ext cx="467277" cy="2770557"/>
          </a:xfrm>
          <a:prstGeom prst="bentConnector5">
            <a:avLst>
              <a:gd name="adj1" fmla="val -116781"/>
              <a:gd name="adj2" fmla="val 52957"/>
              <a:gd name="adj3" fmla="val 21835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26544CE-BD13-4876-8EE0-6600E3B40EC7}"/>
              </a:ext>
            </a:extLst>
          </p:cNvPr>
          <p:cNvCxnSpPr>
            <a:cxnSpLocks/>
            <a:stCxn id="54" idx="0"/>
            <a:endCxn id="56" idx="2"/>
          </p:cNvCxnSpPr>
          <p:nvPr/>
        </p:nvCxnSpPr>
        <p:spPr>
          <a:xfrm rot="16200000" flipH="1">
            <a:off x="3118103" y="3968648"/>
            <a:ext cx="465466" cy="2601312"/>
          </a:xfrm>
          <a:prstGeom prst="bentConnector5">
            <a:avLst>
              <a:gd name="adj1" fmla="val -64955"/>
              <a:gd name="adj2" fmla="val 53149"/>
              <a:gd name="adj3" fmla="val 16337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49D3D3E-1C4D-4878-8D43-06144647DF95}"/>
              </a:ext>
            </a:extLst>
          </p:cNvPr>
          <p:cNvSpPr/>
          <p:nvPr/>
        </p:nvSpPr>
        <p:spPr>
          <a:xfrm>
            <a:off x="5167840" y="4847763"/>
            <a:ext cx="232835" cy="288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219ABA2-389F-4215-9830-E7C63FFB9C72}"/>
              </a:ext>
            </a:extLst>
          </p:cNvPr>
          <p:cNvSpPr/>
          <p:nvPr/>
        </p:nvSpPr>
        <p:spPr>
          <a:xfrm>
            <a:off x="5417872" y="4847763"/>
            <a:ext cx="232835" cy="288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CE7207D-B457-44B4-A8A1-35DE7AF3DC6F}"/>
              </a:ext>
            </a:extLst>
          </p:cNvPr>
          <p:cNvCxnSpPr>
            <a:cxnSpLocks/>
            <a:stCxn id="55" idx="0"/>
            <a:endCxn id="72" idx="0"/>
          </p:cNvCxnSpPr>
          <p:nvPr/>
        </p:nvCxnSpPr>
        <p:spPr>
          <a:xfrm rot="5400000" flipH="1" flipV="1">
            <a:off x="4565833" y="4586321"/>
            <a:ext cx="456983" cy="979868"/>
          </a:xfrm>
          <a:prstGeom prst="bentConnector3">
            <a:avLst>
              <a:gd name="adj1" fmla="val 1500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DF749654-E37D-4F39-B991-0A1BFD44C259}"/>
              </a:ext>
            </a:extLst>
          </p:cNvPr>
          <p:cNvCxnSpPr>
            <a:cxnSpLocks/>
            <a:stCxn id="56" idx="0"/>
            <a:endCxn id="73" idx="0"/>
          </p:cNvCxnSpPr>
          <p:nvPr/>
        </p:nvCxnSpPr>
        <p:spPr>
          <a:xfrm rot="5400000" flipH="1" flipV="1">
            <a:off x="4865306" y="4633950"/>
            <a:ext cx="455171" cy="882798"/>
          </a:xfrm>
          <a:prstGeom prst="bentConnector3">
            <a:avLst>
              <a:gd name="adj1" fmla="val 18424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94EC21-7FA1-2ED6-B528-2E8FD654720A}"/>
                  </a:ext>
                </a:extLst>
              </p:cNvPr>
              <p:cNvSpPr txBox="1"/>
              <p:nvPr/>
            </p:nvSpPr>
            <p:spPr>
              <a:xfrm>
                <a:off x="654597" y="5981316"/>
                <a:ext cx="2000032" cy="6463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For a unit sphere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94EC21-7FA1-2ED6-B528-2E8FD6547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97" y="5981316"/>
                <a:ext cx="2000032" cy="646331"/>
              </a:xfrm>
              <a:prstGeom prst="rect">
                <a:avLst/>
              </a:prstGeom>
              <a:blipFill>
                <a:blip r:embed="rId11"/>
                <a:stretch>
                  <a:fillRect t="-2703" b="-108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2764996-4893-12C4-9072-EA9D89E49F93}"/>
              </a:ext>
            </a:extLst>
          </p:cNvPr>
          <p:cNvSpPr txBox="1"/>
          <p:nvPr/>
        </p:nvSpPr>
        <p:spPr>
          <a:xfrm>
            <a:off x="4870317" y="6119815"/>
            <a:ext cx="296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Outer</a:t>
            </a:r>
            <a:r>
              <a:rPr lang="en-US" dirty="0">
                <a:solidFill>
                  <a:srgbClr val="7030A0"/>
                </a:solidFill>
              </a:rPr>
              <a:t> Product of Two Vectors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0664BC-DEA7-4A7D-C76B-1E171FE2ED50}"/>
              </a:ext>
            </a:extLst>
          </p:cNvPr>
          <p:cNvSpPr/>
          <p:nvPr/>
        </p:nvSpPr>
        <p:spPr>
          <a:xfrm>
            <a:off x="6183143" y="2746101"/>
            <a:ext cx="1304144" cy="2095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5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7" grpId="0"/>
      <p:bldP spid="8" grpId="0"/>
      <p:bldP spid="15" grpId="0"/>
      <p:bldP spid="14" grpId="0"/>
      <p:bldP spid="16" grpId="0"/>
      <p:bldP spid="37" grpId="0" animBg="1"/>
      <p:bldP spid="5" grpId="0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610849-09E9-97C1-4B2D-9300E0B89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9" y="1427402"/>
            <a:ext cx="6857143" cy="495238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B9773C-B6E8-47FB-BAD2-70E8278CA3CF}"/>
              </a:ext>
            </a:extLst>
          </p:cNvPr>
          <p:cNvGrpSpPr/>
          <p:nvPr/>
        </p:nvGrpSpPr>
        <p:grpSpPr>
          <a:xfrm>
            <a:off x="5584360" y="5576877"/>
            <a:ext cx="1076632" cy="369332"/>
            <a:chOff x="4968362" y="2079211"/>
            <a:chExt cx="1076632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DC50AE-8EFB-4B64-9A20-5CA77DEA95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008A796-9BFA-4774-A4B8-532EEF7C987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1A6F4BA-D759-4864-AB4D-F5A1793CD599}"/>
              </a:ext>
            </a:extLst>
          </p:cNvPr>
          <p:cNvGrpSpPr/>
          <p:nvPr/>
        </p:nvGrpSpPr>
        <p:grpSpPr>
          <a:xfrm>
            <a:off x="4399943" y="5806513"/>
            <a:ext cx="1075303" cy="369332"/>
            <a:chOff x="6289887" y="2128061"/>
            <a:chExt cx="107530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7098B63-6808-4B92-B275-9070B0EA3C30}"/>
                </a:ext>
              </a:extLst>
            </p:cNvPr>
            <p:cNvSpPr txBox="1"/>
            <p:nvPr/>
          </p:nvSpPr>
          <p:spPr>
            <a:xfrm>
              <a:off x="6981732" y="21280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EA564A-C8D4-474C-A5F0-3C0EE2D92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9887" y="231272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063C34-5193-A4E3-BB85-BE66BB0D8219}"/>
              </a:ext>
            </a:extLst>
          </p:cNvPr>
          <p:cNvGrpSpPr/>
          <p:nvPr/>
        </p:nvGrpSpPr>
        <p:grpSpPr>
          <a:xfrm>
            <a:off x="3646090" y="1453814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889E95-9AEC-DA37-1942-46701EAB75D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8B4374B-D46C-709E-3B7C-3B039D54DB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038C334-DE0A-E145-7E44-73805EBCE212}"/>
              </a:ext>
            </a:extLst>
          </p:cNvPr>
          <p:cNvGrpSpPr/>
          <p:nvPr/>
        </p:nvGrpSpPr>
        <p:grpSpPr>
          <a:xfrm>
            <a:off x="7601813" y="1675732"/>
            <a:ext cx="1064340" cy="369332"/>
            <a:chOff x="3647644" y="5421073"/>
            <a:chExt cx="1064340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B61A84-C31D-4FB2-05CB-EE3AC95E462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25BE0A4-1E9B-53D5-E01B-E5D217A210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3924769-AF6E-FA92-1AA7-5F81B4C1EC0F}"/>
              </a:ext>
            </a:extLst>
          </p:cNvPr>
          <p:cNvGrpSpPr/>
          <p:nvPr/>
        </p:nvGrpSpPr>
        <p:grpSpPr>
          <a:xfrm>
            <a:off x="7903001" y="1874183"/>
            <a:ext cx="1068643" cy="369332"/>
            <a:chOff x="3647644" y="5359159"/>
            <a:chExt cx="1068643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84BDDB-7E81-E97B-DEC7-9B5249E35B4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5E68617-77DC-D53E-A43A-1C603B3BE9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CC9ADF-189E-F555-F304-E321DE475366}"/>
              </a:ext>
            </a:extLst>
          </p:cNvPr>
          <p:cNvGrpSpPr/>
          <p:nvPr/>
        </p:nvGrpSpPr>
        <p:grpSpPr>
          <a:xfrm>
            <a:off x="6903476" y="2749748"/>
            <a:ext cx="1076632" cy="369332"/>
            <a:chOff x="2157212" y="5356391"/>
            <a:chExt cx="1076632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1040A0-51DA-EE4F-69EB-BDB7702AB9C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09E5164-00B6-C2AA-0022-C6CDB3E126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5807EF-9565-D62E-0808-6FB1880BA367}"/>
              </a:ext>
            </a:extLst>
          </p:cNvPr>
          <p:cNvGrpSpPr/>
          <p:nvPr/>
        </p:nvGrpSpPr>
        <p:grpSpPr>
          <a:xfrm>
            <a:off x="6410018" y="2403894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6A53516-C367-013F-732E-4CDAA43E10E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84443CA-2A6F-AC82-C619-DF6C364CE7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8C4F768C-B1D0-C176-2993-5FE0CF7086D7}"/>
              </a:ext>
            </a:extLst>
          </p:cNvPr>
          <p:cNvSpPr/>
          <p:nvPr/>
        </p:nvSpPr>
        <p:spPr>
          <a:xfrm>
            <a:off x="5438775" y="2840636"/>
            <a:ext cx="1366759" cy="21735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2F5BFFC-302F-9719-E559-126CB6C71C12}"/>
              </a:ext>
            </a:extLst>
          </p:cNvPr>
          <p:cNvGrpSpPr/>
          <p:nvPr/>
        </p:nvGrpSpPr>
        <p:grpSpPr>
          <a:xfrm>
            <a:off x="3308368" y="4276296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103FC4-79E1-2809-B222-6F6EDBD8A6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AF28C1A-5B0F-A044-B6B4-7C5D21F5FB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226D313-C6B7-B6F6-574C-2317DB5547DE}"/>
              </a:ext>
            </a:extLst>
          </p:cNvPr>
          <p:cNvGrpSpPr/>
          <p:nvPr/>
        </p:nvGrpSpPr>
        <p:grpSpPr>
          <a:xfrm>
            <a:off x="2507826" y="6017946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A5D8FD-4253-9E6E-804F-9B79EA6F589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55875D7-ED08-7A99-1885-D5C12811A6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96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4EFA8A-88F1-47C7-B58D-0EFE4DE3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792" y="1420654"/>
            <a:ext cx="5910416" cy="530082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</p:spTree>
    <p:extLst>
      <p:ext uri="{BB962C8B-B14F-4D97-AF65-F5344CB8AC3E}">
        <p14:creationId xmlns:p14="http://schemas.microsoft.com/office/powerpoint/2010/main" val="194008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D2621-7387-4FF3-86E3-AFA59B987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695" y="2127354"/>
            <a:ext cx="4774436" cy="45425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9717B8-BF63-4963-B5E1-EA6C70717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44" y="1264125"/>
            <a:ext cx="4291778" cy="3079275"/>
          </a:xfrm>
          <a:prstGeom prst="rect">
            <a:avLst/>
          </a:prstGeom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736D1D77-07CF-45EF-8792-02414AFA1566}"/>
              </a:ext>
            </a:extLst>
          </p:cNvPr>
          <p:cNvSpPr/>
          <p:nvPr/>
        </p:nvSpPr>
        <p:spPr>
          <a:xfrm>
            <a:off x="2161572" y="1784317"/>
            <a:ext cx="920841" cy="648928"/>
          </a:xfrm>
          <a:prstGeom prst="arc">
            <a:avLst/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19A013-C9C8-4D63-9100-105C01471BA7}"/>
                  </a:ext>
                </a:extLst>
              </p:cNvPr>
              <p:cNvSpPr txBox="1"/>
              <p:nvPr/>
            </p:nvSpPr>
            <p:spPr>
              <a:xfrm>
                <a:off x="2621992" y="1789155"/>
                <a:ext cx="20197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b="1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19A013-C9C8-4D63-9100-105C01471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992" y="1789155"/>
                <a:ext cx="2019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DB7B65-C69F-4DA7-AB99-14EDD55B32C2}"/>
              </a:ext>
            </a:extLst>
          </p:cNvPr>
          <p:cNvCxnSpPr>
            <a:cxnSpLocks/>
          </p:cNvCxnSpPr>
          <p:nvPr/>
        </p:nvCxnSpPr>
        <p:spPr>
          <a:xfrm flipV="1">
            <a:off x="2591071" y="1839287"/>
            <a:ext cx="837929" cy="648928"/>
          </a:xfrm>
          <a:prstGeom prst="straightConnector1">
            <a:avLst/>
          </a:prstGeom>
          <a:noFill/>
          <a:ln w="5715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F7E88F-863C-46BB-BC9F-BB01AD4AAC05}"/>
                  </a:ext>
                </a:extLst>
              </p:cNvPr>
              <p:cNvSpPr txBox="1"/>
              <p:nvPr/>
            </p:nvSpPr>
            <p:spPr>
              <a:xfrm>
                <a:off x="3161020" y="2040044"/>
                <a:ext cx="161820" cy="21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F7E88F-863C-46BB-BC9F-BB01AD4A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020" y="2040044"/>
                <a:ext cx="161820" cy="215131"/>
              </a:xfrm>
              <a:prstGeom prst="rect">
                <a:avLst/>
              </a:prstGeom>
              <a:blipFill>
                <a:blip r:embed="rId6"/>
                <a:stretch>
                  <a:fillRect l="-3846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C15D33-E9A1-4019-B3DB-D9CE9E4D0D42}"/>
                  </a:ext>
                </a:extLst>
              </p:cNvPr>
              <p:cNvSpPr txBox="1"/>
              <p:nvPr/>
            </p:nvSpPr>
            <p:spPr>
              <a:xfrm rot="1336496">
                <a:off x="6721424" y="4040582"/>
                <a:ext cx="19075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C15D33-E9A1-4019-B3DB-D9CE9E4D0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36496">
                <a:off x="6721424" y="4040582"/>
                <a:ext cx="19075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787D0D-CDE2-42C4-9DA5-746A1E0BD480}"/>
              </a:ext>
            </a:extLst>
          </p:cNvPr>
          <p:cNvCxnSpPr>
            <a:cxnSpLocks/>
          </p:cNvCxnSpPr>
          <p:nvPr/>
        </p:nvCxnSpPr>
        <p:spPr>
          <a:xfrm>
            <a:off x="6622028" y="4343399"/>
            <a:ext cx="962255" cy="140491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B37C4C-CE8B-47B1-A889-56BD2ACB4A50}"/>
                  </a:ext>
                </a:extLst>
              </p:cNvPr>
              <p:cNvSpPr txBox="1"/>
              <p:nvPr/>
            </p:nvSpPr>
            <p:spPr>
              <a:xfrm rot="11359267" flipV="1">
                <a:off x="6969976" y="4444170"/>
                <a:ext cx="29757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>
                  <a:ln>
                    <a:solidFill>
                      <a:srgbClr val="FFC000"/>
                    </a:solidFill>
                  </a:ln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B37C4C-CE8B-47B1-A889-56BD2ACB4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359267" flipV="1">
                <a:off x="6969976" y="4444170"/>
                <a:ext cx="29757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FFE16342-A243-40F3-8723-1C88C53EFA84}"/>
              </a:ext>
            </a:extLst>
          </p:cNvPr>
          <p:cNvSpPr/>
          <p:nvPr/>
        </p:nvSpPr>
        <p:spPr>
          <a:xfrm rot="2956916">
            <a:off x="6318140" y="3932426"/>
            <a:ext cx="660242" cy="673280"/>
          </a:xfrm>
          <a:prstGeom prst="arc">
            <a:avLst>
              <a:gd name="adj1" fmla="val 14776688"/>
              <a:gd name="adj2" fmla="val 20109681"/>
            </a:avLst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22D1B9-81C9-47D4-8E1B-7FFC896D5707}"/>
                  </a:ext>
                </a:extLst>
              </p:cNvPr>
              <p:cNvSpPr txBox="1"/>
              <p:nvPr/>
            </p:nvSpPr>
            <p:spPr>
              <a:xfrm>
                <a:off x="7103155" y="2324810"/>
                <a:ext cx="1678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= radius of slice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22D1B9-81C9-47D4-8E1B-7FFC896D5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155" y="2324810"/>
                <a:ext cx="1678858" cy="276999"/>
              </a:xfrm>
              <a:prstGeom prst="rect">
                <a:avLst/>
              </a:prstGeom>
              <a:blipFill>
                <a:blip r:embed="rId9"/>
                <a:stretch>
                  <a:fillRect t="-28261" r="-83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067743-61DA-470A-93D1-FFCC97BEDB21}"/>
                  </a:ext>
                </a:extLst>
              </p:cNvPr>
              <p:cNvSpPr txBox="1"/>
              <p:nvPr/>
            </p:nvSpPr>
            <p:spPr>
              <a:xfrm>
                <a:off x="881101" y="4728641"/>
                <a:ext cx="309764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poloidal</a:t>
                </a:r>
                <a:r>
                  <a:rPr lang="en-US" dirty="0"/>
                  <a:t> (latitude)</a:t>
                </a:r>
              </a:p>
              <a:p>
                <a:r>
                  <a:rPr lang="en-US" dirty="0"/>
                  <a:t>North to South Pole (vertical)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067743-61DA-470A-93D1-FFCC97BED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01" y="4728641"/>
                <a:ext cx="3097643" cy="553998"/>
              </a:xfrm>
              <a:prstGeom prst="rect">
                <a:avLst/>
              </a:prstGeom>
              <a:blipFill>
                <a:blip r:embed="rId10"/>
                <a:stretch>
                  <a:fillRect l="-4724" t="-14286" r="-4528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13C39-73E7-4831-BB7E-0FFDD56AE010}"/>
                  </a:ext>
                </a:extLst>
              </p:cNvPr>
              <p:cNvSpPr txBox="1"/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toroidal</a:t>
                </a:r>
                <a:r>
                  <a:rPr lang="en-US" dirty="0"/>
                  <a:t> (longitude)</a:t>
                </a:r>
              </a:p>
              <a:p>
                <a:pPr algn="r"/>
                <a:r>
                  <a:rPr lang="en-US" dirty="0"/>
                  <a:t>Around the slice (horizontal)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13C39-73E7-4831-BB7E-0FFDD56AE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blipFill>
                <a:blip r:embed="rId11"/>
                <a:stretch>
                  <a:fillRect l="-2174" t="-14286" r="-434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60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/>
      <p:bldP spid="15" grpId="0"/>
      <p:bldP spid="18" grpId="0" animBg="1"/>
      <p:bldP spid="14" grpId="0" animBg="1"/>
      <p:bldP spid="16" grpId="0"/>
      <p:bldP spid="19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278E38-C50A-9DF1-6C74-8C3B68DE6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9" y="1427401"/>
            <a:ext cx="6857143" cy="495238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EF0FAAD-4BB7-4399-A7C2-2F1FD9AFC782}"/>
              </a:ext>
            </a:extLst>
          </p:cNvPr>
          <p:cNvSpPr/>
          <p:nvPr/>
        </p:nvSpPr>
        <p:spPr>
          <a:xfrm>
            <a:off x="216146" y="2891301"/>
            <a:ext cx="1544786" cy="934574"/>
          </a:xfrm>
          <a:prstGeom prst="wedgeRectCallout">
            <a:avLst>
              <a:gd name="adj1" fmla="val 41909"/>
              <a:gd name="adj2" fmla="val 106575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Comment out line 30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94AF4BD-E2E9-43A1-983E-BD591C239D61}"/>
              </a:ext>
            </a:extLst>
          </p:cNvPr>
          <p:cNvSpPr/>
          <p:nvPr/>
        </p:nvSpPr>
        <p:spPr>
          <a:xfrm>
            <a:off x="216146" y="5252755"/>
            <a:ext cx="1544786" cy="934574"/>
          </a:xfrm>
          <a:prstGeom prst="wedgeRectCallout">
            <a:avLst>
              <a:gd name="adj1" fmla="val 38991"/>
              <a:gd name="adj2" fmla="val -104746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31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62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439913-FDA7-4D85-A05B-4ADB7F688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73" y="1208066"/>
            <a:ext cx="5857997" cy="55134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</p:spTree>
    <p:extLst>
      <p:ext uri="{BB962C8B-B14F-4D97-AF65-F5344CB8AC3E}">
        <p14:creationId xmlns:p14="http://schemas.microsoft.com/office/powerpoint/2010/main" val="120959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DC54B3D-1C4B-49CF-AFEB-65AB2705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5" cy="580707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B5C6DB-C35F-4225-ACDE-D29424117CCB}"/>
              </a:ext>
            </a:extLst>
          </p:cNvPr>
          <p:cNvCxnSpPr>
            <a:cxnSpLocks/>
          </p:cNvCxnSpPr>
          <p:nvPr/>
        </p:nvCxnSpPr>
        <p:spPr>
          <a:xfrm flipV="1">
            <a:off x="4645742" y="4343770"/>
            <a:ext cx="941726" cy="4833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7B1A5A-4B90-41B1-95D0-8A51CFE212CE}"/>
              </a:ext>
            </a:extLst>
          </p:cNvPr>
          <p:cNvCxnSpPr>
            <a:cxnSpLocks/>
          </p:cNvCxnSpPr>
          <p:nvPr/>
        </p:nvCxnSpPr>
        <p:spPr>
          <a:xfrm>
            <a:off x="4645742" y="4834596"/>
            <a:ext cx="959321" cy="5044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/>
              <p:nvPr/>
            </p:nvSpPr>
            <p:spPr>
              <a:xfrm rot="19934199">
                <a:off x="4899960" y="4292484"/>
                <a:ext cx="3254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34199">
                <a:off x="4899960" y="4292484"/>
                <a:ext cx="32541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/>
              <p:nvPr/>
            </p:nvSpPr>
            <p:spPr>
              <a:xfrm rot="1673832">
                <a:off x="5052010" y="4810532"/>
                <a:ext cx="3173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73832">
                <a:off x="5052010" y="4810532"/>
                <a:ext cx="31733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EB1CAA-65D9-4AD7-89E4-D4786761D324}"/>
              </a:ext>
            </a:extLst>
          </p:cNvPr>
          <p:cNvCxnSpPr>
            <a:cxnSpLocks/>
          </p:cNvCxnSpPr>
          <p:nvPr/>
        </p:nvCxnSpPr>
        <p:spPr>
          <a:xfrm flipV="1">
            <a:off x="5905500" y="2140149"/>
            <a:ext cx="26194" cy="90211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423A51-0446-42DC-8E83-49C5F739A728}"/>
              </a:ext>
            </a:extLst>
          </p:cNvPr>
          <p:cNvCxnSpPr>
            <a:cxnSpLocks/>
          </p:cNvCxnSpPr>
          <p:nvPr/>
        </p:nvCxnSpPr>
        <p:spPr>
          <a:xfrm>
            <a:off x="5885974" y="3042262"/>
            <a:ext cx="1012031" cy="4524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/>
              <p:nvPr/>
            </p:nvSpPr>
            <p:spPr>
              <a:xfrm rot="16200000">
                <a:off x="5604942" y="2426661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604942" y="2426661"/>
                <a:ext cx="30290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/>
              <p:nvPr/>
            </p:nvSpPr>
            <p:spPr>
              <a:xfrm rot="1418092">
                <a:off x="6309524" y="2995677"/>
                <a:ext cx="317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8092">
                <a:off x="6309524" y="2995677"/>
                <a:ext cx="31733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BC88DD-37F3-4678-A8E5-665D5B72D9A8}"/>
              </a:ext>
            </a:extLst>
          </p:cNvPr>
          <p:cNvCxnSpPr>
            <a:cxnSpLocks/>
          </p:cNvCxnSpPr>
          <p:nvPr/>
        </p:nvCxnSpPr>
        <p:spPr>
          <a:xfrm flipH="1" flipV="1">
            <a:off x="3359944" y="2140149"/>
            <a:ext cx="27298" cy="90211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0E7C2F-4CCA-4134-B163-E53C431EA23B}"/>
              </a:ext>
            </a:extLst>
          </p:cNvPr>
          <p:cNvCxnSpPr>
            <a:cxnSpLocks/>
          </p:cNvCxnSpPr>
          <p:nvPr/>
        </p:nvCxnSpPr>
        <p:spPr>
          <a:xfrm flipV="1">
            <a:off x="3382074" y="2598998"/>
            <a:ext cx="945356" cy="41535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/>
              <p:nvPr/>
            </p:nvSpPr>
            <p:spPr>
              <a:xfrm rot="20196746">
                <a:off x="3610347" y="2529610"/>
                <a:ext cx="3254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96746">
                <a:off x="3610347" y="2529610"/>
                <a:ext cx="32541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/>
              <p:nvPr/>
            </p:nvSpPr>
            <p:spPr>
              <a:xfrm rot="16200000">
                <a:off x="3059901" y="2489487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59901" y="2489487"/>
                <a:ext cx="302903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84C08E42-B60A-0507-8A88-DBFBE4C9EDF4}"/>
              </a:ext>
            </a:extLst>
          </p:cNvPr>
          <p:cNvSpPr/>
          <p:nvPr/>
        </p:nvSpPr>
        <p:spPr>
          <a:xfrm>
            <a:off x="3342708" y="298203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A62EFC-5123-2087-B5F2-0F50F476EDEE}"/>
              </a:ext>
            </a:extLst>
          </p:cNvPr>
          <p:cNvSpPr/>
          <p:nvPr/>
        </p:nvSpPr>
        <p:spPr>
          <a:xfrm>
            <a:off x="5859780" y="299654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456F4A-8888-45BE-1A67-1CDD0CDE263D}"/>
              </a:ext>
            </a:extLst>
          </p:cNvPr>
          <p:cNvSpPr/>
          <p:nvPr/>
        </p:nvSpPr>
        <p:spPr>
          <a:xfrm>
            <a:off x="4600022" y="478138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F4B7D1-8457-8D60-79BE-52E4288E3450}"/>
              </a:ext>
            </a:extLst>
          </p:cNvPr>
          <p:cNvSpPr/>
          <p:nvPr/>
        </p:nvSpPr>
        <p:spPr>
          <a:xfrm>
            <a:off x="4594444" y="3661954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9DBD6F-0B1A-0B1D-C46B-FF0B1C42E6FE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4672493" y="3057834"/>
            <a:ext cx="1192340" cy="617511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542ACD-6D49-DA9A-5EB0-C77516834671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3374863" y="3017333"/>
            <a:ext cx="1232972" cy="658012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3B1DEFD-890A-69CA-F3FA-F2BFB65A2528}"/>
              </a:ext>
            </a:extLst>
          </p:cNvPr>
          <p:cNvCxnSpPr>
            <a:cxnSpLocks/>
          </p:cNvCxnSpPr>
          <p:nvPr/>
        </p:nvCxnSpPr>
        <p:spPr>
          <a:xfrm>
            <a:off x="4641513" y="3732494"/>
            <a:ext cx="0" cy="1098855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2ABC4F-35FE-22D4-E36E-634A67BDF0D0}"/>
                  </a:ext>
                </a:extLst>
              </p:cNvPr>
              <p:cNvSpPr txBox="1"/>
              <p:nvPr/>
            </p:nvSpPr>
            <p:spPr>
              <a:xfrm>
                <a:off x="4729077" y="3660449"/>
                <a:ext cx="725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0,0,0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2ABC4F-35FE-22D4-E36E-634A67BDF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077" y="3660449"/>
                <a:ext cx="725391" cy="276999"/>
              </a:xfrm>
              <a:prstGeom prst="rect">
                <a:avLst/>
              </a:prstGeom>
              <a:blipFill>
                <a:blip r:embed="rId10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428181C-DA27-C9CD-3120-C79119094ADC}"/>
              </a:ext>
            </a:extLst>
          </p:cNvPr>
          <p:cNvSpPr/>
          <p:nvPr/>
        </p:nvSpPr>
        <p:spPr>
          <a:xfrm>
            <a:off x="7615003" y="3560164"/>
            <a:ext cx="194872" cy="1932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D74EEC-CAE5-B9A8-E4EA-0D7766745324}"/>
              </a:ext>
            </a:extLst>
          </p:cNvPr>
          <p:cNvSpPr/>
          <p:nvPr/>
        </p:nvSpPr>
        <p:spPr>
          <a:xfrm>
            <a:off x="2997902" y="5769856"/>
            <a:ext cx="194872" cy="1932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51325B-94E0-27F7-8A22-A3743D01E993}"/>
              </a:ext>
            </a:extLst>
          </p:cNvPr>
          <p:cNvSpPr/>
          <p:nvPr/>
        </p:nvSpPr>
        <p:spPr>
          <a:xfrm>
            <a:off x="6109910" y="5769856"/>
            <a:ext cx="194872" cy="1932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4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  <p:bldP spid="22" grpId="0"/>
      <p:bldP spid="43" grpId="0"/>
      <p:bldP spid="44" grpId="0"/>
      <p:bldP spid="3" grpId="0" animBg="1"/>
      <p:bldP spid="4" grpId="0" animBg="1"/>
      <p:bldP spid="5" grpId="0" animBg="1"/>
      <p:bldP spid="7" grpId="0" animBg="1"/>
      <p:bldP spid="32" grpId="0"/>
      <p:bldP spid="8" grpId="0" animBg="1"/>
      <p:bldP spid="12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C0B70-3B90-4A03-906B-5A488F5373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08" t="16667" r="8549" b="7316"/>
          <a:stretch/>
        </p:blipFill>
        <p:spPr>
          <a:xfrm>
            <a:off x="1828800" y="1325561"/>
            <a:ext cx="5375788" cy="52133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5242FE-655C-4BBA-8447-96EC33591146}"/>
              </a:ext>
            </a:extLst>
          </p:cNvPr>
          <p:cNvSpPr txBox="1"/>
          <p:nvPr/>
        </p:nvSpPr>
        <p:spPr>
          <a:xfrm>
            <a:off x="7486650" y="3170903"/>
            <a:ext cx="114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Top-Down</a:t>
            </a:r>
          </a:p>
          <a:p>
            <a:pPr algn="ctr"/>
            <a:r>
              <a:rPr lang="en-US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127159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a vector?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3907" y="1709207"/>
            <a:ext cx="3788449" cy="3586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78" y="1396511"/>
            <a:ext cx="2609524" cy="23428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957" y="4135608"/>
            <a:ext cx="3429000" cy="2143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ine Callout 2 9"/>
              <p:cNvSpPr/>
              <p:nvPr/>
            </p:nvSpPr>
            <p:spPr>
              <a:xfrm>
                <a:off x="4082479" y="1562456"/>
                <a:ext cx="1850515" cy="1124779"/>
              </a:xfrm>
              <a:prstGeom prst="borderCallout2">
                <a:avLst>
                  <a:gd name="adj1" fmla="val 107023"/>
                  <a:gd name="adj2" fmla="val 52133"/>
                  <a:gd name="adj3" fmla="val 148392"/>
                  <a:gd name="adj4" fmla="val 65899"/>
                  <a:gd name="adj5" fmla="val 198674"/>
                  <a:gd name="adj6" fmla="val 73426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are the components of</a:t>
                </a:r>
              </a:p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vector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⃑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acc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Line Callout 2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479" y="1562456"/>
                <a:ext cx="1850515" cy="1124779"/>
              </a:xfrm>
              <a:prstGeom prst="borderCallout2">
                <a:avLst>
                  <a:gd name="adj1" fmla="val 107023"/>
                  <a:gd name="adj2" fmla="val 52133"/>
                  <a:gd name="adj3" fmla="val 148392"/>
                  <a:gd name="adj4" fmla="val 65899"/>
                  <a:gd name="adj5" fmla="val 198674"/>
                  <a:gd name="adj6" fmla="val 73426"/>
                </a:avLst>
              </a:prstGeom>
              <a:blipFill>
                <a:blip r:embed="rId6"/>
                <a:stretch>
                  <a:fillRect r="-1299"/>
                </a:stretch>
              </a:blip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122493" y="5364069"/>
            <a:ext cx="1697773" cy="914664"/>
            <a:chOff x="4928974" y="5259232"/>
            <a:chExt cx="1697773" cy="914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934809" y="5259232"/>
                  <a:ext cx="169193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809" y="5259232"/>
                  <a:ext cx="169193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60" b="-111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934809" y="5567100"/>
                  <a:ext cx="1663212" cy="2989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809" y="5567100"/>
                  <a:ext cx="1663212" cy="298928"/>
                </a:xfrm>
                <a:prstGeom prst="rect">
                  <a:avLst/>
                </a:prstGeom>
                <a:blipFill>
                  <a:blip r:embed="rId8"/>
                  <a:stretch>
                    <a:fillRect l="-2198" r="-1465" b="-204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928974" y="5896897"/>
                  <a:ext cx="160915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974" y="5896897"/>
                  <a:ext cx="160915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273" r="-758" b="-111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5233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a vector?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19" y="1551838"/>
            <a:ext cx="7745812" cy="472125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184775" y="3689350"/>
            <a:ext cx="676275" cy="260350"/>
          </a:xfrm>
          <a:prstGeom prst="straightConnector1">
            <a:avLst/>
          </a:pr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337175" y="3697641"/>
            <a:ext cx="523875" cy="81403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 rot="20852888">
                <a:off x="5247426" y="3358651"/>
                <a:ext cx="3478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2888">
                <a:off x="5247426" y="3358651"/>
                <a:ext cx="34785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rot="21175629">
                <a:off x="5638481" y="3976858"/>
                <a:ext cx="341439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75629">
                <a:off x="5638481" y="3976858"/>
                <a:ext cx="341439" cy="5657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716349" y="3689350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❶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04950" y="3278525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⓿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6851" y="4436012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❷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57950" y="1084882"/>
            <a:ext cx="2252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How do we avoid drawing the facets which are on the </a:t>
            </a:r>
            <a:r>
              <a:rPr lang="en-US" u="sng">
                <a:solidFill>
                  <a:srgbClr val="FF0000"/>
                </a:solidFill>
              </a:rPr>
              <a:t>back</a:t>
            </a:r>
            <a:r>
              <a:rPr lang="en-US">
                <a:solidFill>
                  <a:srgbClr val="FF0000"/>
                </a:solidFill>
              </a:rPr>
              <a:t> of the sphere?</a:t>
            </a:r>
          </a:p>
        </p:txBody>
      </p:sp>
      <p:cxnSp>
        <p:nvCxnSpPr>
          <p:cNvPr id="7" name="Straight Arrow Connector 6"/>
          <p:cNvCxnSpPr>
            <a:cxnSpLocks/>
            <a:stCxn id="5" idx="1"/>
          </p:cNvCxnSpPr>
          <p:nvPr/>
        </p:nvCxnSpPr>
        <p:spPr>
          <a:xfrm flipH="1">
            <a:off x="5522912" y="1685047"/>
            <a:ext cx="935038" cy="12729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71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0" grpId="0"/>
      <p:bldP spid="12" grpId="0"/>
      <p:bldP spid="13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Vector Cross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709512"/>
            <a:ext cx="3747570" cy="25502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263" y="1709512"/>
            <a:ext cx="3418865" cy="26819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548" y="4713840"/>
            <a:ext cx="3950464" cy="1907940"/>
          </a:xfrm>
          <a:prstGeom prst="rect">
            <a:avLst/>
          </a:prstGeom>
        </p:spPr>
      </p:pic>
      <p:sp>
        <p:nvSpPr>
          <p:cNvPr id="7" name="Line Callout 2 6"/>
          <p:cNvSpPr/>
          <p:nvPr/>
        </p:nvSpPr>
        <p:spPr>
          <a:xfrm>
            <a:off x="5693508" y="4796683"/>
            <a:ext cx="2674620" cy="1559667"/>
          </a:xfrm>
          <a:prstGeom prst="borderCallout2">
            <a:avLst>
              <a:gd name="adj1" fmla="val 39036"/>
              <a:gd name="adj2" fmla="val -3065"/>
              <a:gd name="adj3" fmla="val -697"/>
              <a:gd name="adj4" fmla="val -29471"/>
              <a:gd name="adj5" fmla="val -48942"/>
              <a:gd name="adj6" fmla="val -22535"/>
            </a:avLst>
          </a:prstGeom>
          <a:solidFill>
            <a:schemeClr val="bg1"/>
          </a:solidFill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</a:t>
            </a:r>
            <a:r>
              <a:rPr lang="en-US" b="1">
                <a:solidFill>
                  <a:schemeClr val="tx1"/>
                </a:solidFill>
              </a:rPr>
              <a:t>cross product </a:t>
            </a:r>
            <a:r>
              <a:rPr lang="en-US">
                <a:solidFill>
                  <a:schemeClr val="tx1"/>
                </a:solidFill>
              </a:rPr>
              <a:t>of two vectors is another </a:t>
            </a:r>
            <a:r>
              <a:rPr lang="en-US" b="1">
                <a:solidFill>
                  <a:schemeClr val="tx1"/>
                </a:solidFill>
              </a:rPr>
              <a:t>vector</a:t>
            </a:r>
            <a:r>
              <a:rPr lang="en-US">
                <a:solidFill>
                  <a:schemeClr val="tx1"/>
                </a:solidFill>
              </a:rPr>
              <a:t> which is perpendicular to both vectors </a:t>
            </a:r>
            <a:r>
              <a:rPr lang="en-US" b="1">
                <a:solidFill>
                  <a:schemeClr val="tx1"/>
                </a:solidFill>
              </a:rPr>
              <a:t>A</a:t>
            </a:r>
            <a:r>
              <a:rPr lang="en-US">
                <a:solidFill>
                  <a:schemeClr val="tx1"/>
                </a:solidFill>
              </a:rPr>
              <a:t> and </a:t>
            </a:r>
            <a:r>
              <a:rPr lang="en-US" b="1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8965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Every Facet has a Surface Normal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163" y="4332007"/>
            <a:ext cx="2652337" cy="22069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308" y="1658327"/>
            <a:ext cx="3787041" cy="23013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19" y="1589533"/>
            <a:ext cx="3571631" cy="2923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235" y="4513086"/>
            <a:ext cx="3015142" cy="210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65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Vector Dot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977" y="1570618"/>
            <a:ext cx="3191925" cy="223981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3131391" y="4224886"/>
            <a:ext cx="2175511" cy="1154430"/>
          </a:xfrm>
          <a:prstGeom prst="borderCallout2">
            <a:avLst>
              <a:gd name="adj1" fmla="val -13109"/>
              <a:gd name="adj2" fmla="val 56230"/>
              <a:gd name="adj3" fmla="val -183622"/>
              <a:gd name="adj4" fmla="val 38923"/>
              <a:gd name="adj5" fmla="val -118819"/>
              <a:gd name="adj6" fmla="val -20792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</a:t>
            </a:r>
            <a:r>
              <a:rPr lang="en-US" b="1">
                <a:solidFill>
                  <a:schemeClr val="tx1"/>
                </a:solidFill>
              </a:rPr>
              <a:t>dot product </a:t>
            </a:r>
            <a:r>
              <a:rPr lang="en-US">
                <a:solidFill>
                  <a:schemeClr val="tx1"/>
                </a:solidFill>
              </a:rPr>
              <a:t>gives the angle </a:t>
            </a:r>
            <a:r>
              <a:rPr lang="en-US" i="1">
                <a:solidFill>
                  <a:schemeClr val="tx1"/>
                </a:solidFill>
              </a:rPr>
              <a:t>between</a:t>
            </a:r>
            <a:r>
              <a:rPr lang="en-US">
                <a:solidFill>
                  <a:schemeClr val="tx1"/>
                </a:solidFill>
              </a:rPr>
              <a:t> two </a:t>
            </a:r>
            <a:r>
              <a:rPr lang="en-US" b="1">
                <a:solidFill>
                  <a:srgbClr val="FF0000"/>
                </a:solidFill>
              </a:rPr>
              <a:t>vectors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9804" y="2594897"/>
            <a:ext cx="2215516" cy="172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6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274" y="1125991"/>
            <a:ext cx="933611" cy="747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Back Face Culling and Facet Shading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44" y="1634148"/>
            <a:ext cx="3434032" cy="2579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176" y="4583521"/>
            <a:ext cx="3268004" cy="191331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0858" y="1634148"/>
            <a:ext cx="2594183" cy="259418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199573" y="4583521"/>
            <a:ext cx="2589763" cy="1424475"/>
            <a:chOff x="1517289" y="4537026"/>
            <a:chExt cx="2589763" cy="1424475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517289" y="5101345"/>
              <a:ext cx="1177871" cy="86015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576526" y="4778179"/>
              <a:ext cx="15305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Camera  / Eye Location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1517289" y="4872641"/>
              <a:ext cx="254361" cy="108886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582698" y="4537026"/>
                  <a:ext cx="3942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698" y="4537026"/>
                  <a:ext cx="39426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619692" y="5346757"/>
                  <a:ext cx="3942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692" y="5346757"/>
                  <a:ext cx="39426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18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878AF-1C27-4710-0323-538DD788A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8" y="1436276"/>
            <a:ext cx="6857143" cy="495238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EF0FAAD-4BB7-4399-A7C2-2F1FD9AFC782}"/>
              </a:ext>
            </a:extLst>
          </p:cNvPr>
          <p:cNvSpPr/>
          <p:nvPr/>
        </p:nvSpPr>
        <p:spPr>
          <a:xfrm>
            <a:off x="216146" y="3146131"/>
            <a:ext cx="1544786" cy="934574"/>
          </a:xfrm>
          <a:prstGeom prst="wedgeRectCallout">
            <a:avLst>
              <a:gd name="adj1" fmla="val 41909"/>
              <a:gd name="adj2" fmla="val 106575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Comment out line 31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94AF4BD-E2E9-43A1-983E-BD591C239D61}"/>
              </a:ext>
            </a:extLst>
          </p:cNvPr>
          <p:cNvSpPr/>
          <p:nvPr/>
        </p:nvSpPr>
        <p:spPr>
          <a:xfrm>
            <a:off x="216146" y="5522575"/>
            <a:ext cx="1544786" cy="934574"/>
          </a:xfrm>
          <a:prstGeom prst="wedgeRectCallout">
            <a:avLst>
              <a:gd name="adj1" fmla="val 38991"/>
              <a:gd name="adj2" fmla="val -104746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32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51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8C3E8B-363F-4FC4-A04C-F300DA48B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934" y="1609966"/>
            <a:ext cx="5324133" cy="50046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1BF812A-055C-D0BD-A647-CE8E5888E5D3}"/>
              </a:ext>
            </a:extLst>
          </p:cNvPr>
          <p:cNvSpPr/>
          <p:nvPr/>
        </p:nvSpPr>
        <p:spPr>
          <a:xfrm>
            <a:off x="191846" y="1813808"/>
            <a:ext cx="1634865" cy="1103455"/>
          </a:xfrm>
          <a:prstGeom prst="wedgeRoundRectCallout">
            <a:avLst>
              <a:gd name="adj1" fmla="val 122663"/>
              <a:gd name="adj2" fmla="val 71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click and drag to rotate the plot</a:t>
            </a:r>
          </a:p>
        </p:txBody>
      </p:sp>
    </p:spTree>
    <p:extLst>
      <p:ext uri="{BB962C8B-B14F-4D97-AF65-F5344CB8AC3E}">
        <p14:creationId xmlns:p14="http://schemas.microsoft.com/office/powerpoint/2010/main" val="416054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5490FD-C215-4161-A1A6-5033749E9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414" y="1550095"/>
            <a:ext cx="5235171" cy="472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55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E4BB39-ACAD-3F42-A29C-5FF21BAD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048" y="1763906"/>
            <a:ext cx="5761905" cy="4219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B5F8DA-9536-4BA0-8CAF-F4DAB8610CF4}"/>
              </a:ext>
            </a:extLst>
          </p:cNvPr>
          <p:cNvGrpSpPr/>
          <p:nvPr/>
        </p:nvGrpSpPr>
        <p:grpSpPr>
          <a:xfrm>
            <a:off x="6115466" y="5213411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AF6E51F-E30B-44E6-ABA8-2F7B42B66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49349C-5330-433F-B8CE-34A31D9174A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DC2F3-9CF2-45E3-8F75-0C1A4F3AA539}"/>
              </a:ext>
            </a:extLst>
          </p:cNvPr>
          <p:cNvGrpSpPr/>
          <p:nvPr/>
        </p:nvGrpSpPr>
        <p:grpSpPr>
          <a:xfrm>
            <a:off x="7352634" y="2181274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8827D4-C65E-4707-AA1A-E34BB433CF8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355F5E-A46C-4EDD-A01C-F875D64BD3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36238CC-AA3D-4675-A2F9-883AB76908AD}"/>
              </a:ext>
            </a:extLst>
          </p:cNvPr>
          <p:cNvGrpSpPr/>
          <p:nvPr/>
        </p:nvGrpSpPr>
        <p:grpSpPr>
          <a:xfrm>
            <a:off x="4200886" y="1730725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85C479-9905-4FCD-B649-AE549B92DE4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31C4E05-6916-4344-9CAC-73C785029A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E21929-1368-4104-9E50-1095664FA9F3}"/>
              </a:ext>
            </a:extLst>
          </p:cNvPr>
          <p:cNvGrpSpPr/>
          <p:nvPr/>
        </p:nvGrpSpPr>
        <p:grpSpPr>
          <a:xfrm>
            <a:off x="6293704" y="2941207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D3A85C-8C3C-4C49-AAD2-9B2763969A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1085BE4-9C4C-427D-973C-9BF6AC01D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F8FF33F-6891-4AD1-8450-F4B6EE5DAD60}"/>
              </a:ext>
            </a:extLst>
          </p:cNvPr>
          <p:cNvGrpSpPr/>
          <p:nvPr/>
        </p:nvGrpSpPr>
        <p:grpSpPr>
          <a:xfrm>
            <a:off x="4864799" y="5427384"/>
            <a:ext cx="1075303" cy="369332"/>
            <a:chOff x="6289887" y="2128061"/>
            <a:chExt cx="107530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A2E67E-783B-4002-88DD-96BF864A60C8}"/>
                </a:ext>
              </a:extLst>
            </p:cNvPr>
            <p:cNvSpPr txBox="1"/>
            <p:nvPr/>
          </p:nvSpPr>
          <p:spPr>
            <a:xfrm>
              <a:off x="6981732" y="21280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B1F164-8669-496D-84DB-6843A9141F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9887" y="231272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63AC4E1-6A63-754C-2ABF-7D23B5204CAA}"/>
              </a:ext>
            </a:extLst>
          </p:cNvPr>
          <p:cNvGrpSpPr/>
          <p:nvPr/>
        </p:nvGrpSpPr>
        <p:grpSpPr>
          <a:xfrm>
            <a:off x="3540713" y="3458980"/>
            <a:ext cx="1076632" cy="369332"/>
            <a:chOff x="2157212" y="5356391"/>
            <a:chExt cx="1076632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063556-BE4D-24D3-80FB-1BE152D5FB1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416E9FD-223C-9A84-E9F8-024150A2D5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F7421A-612E-3319-BA47-EBB5927DB1E3}"/>
              </a:ext>
            </a:extLst>
          </p:cNvPr>
          <p:cNvGrpSpPr/>
          <p:nvPr/>
        </p:nvGrpSpPr>
        <p:grpSpPr>
          <a:xfrm>
            <a:off x="5217072" y="4329150"/>
            <a:ext cx="1076632" cy="369332"/>
            <a:chOff x="2157212" y="5356391"/>
            <a:chExt cx="1076632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5A8936-70D7-C04D-AB91-A22C5322981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BB4A590-E1A4-97E4-E26A-95CB113DE0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59B91E6-3C04-9F42-BBF1-139BAC66E5D6}"/>
              </a:ext>
            </a:extLst>
          </p:cNvPr>
          <p:cNvSpPr/>
          <p:nvPr/>
        </p:nvSpPr>
        <p:spPr>
          <a:xfrm>
            <a:off x="3814997" y="4377128"/>
            <a:ext cx="1361842" cy="30729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8D7A8D-E98D-E99E-6F1A-724C74B1F6D7}"/>
              </a:ext>
            </a:extLst>
          </p:cNvPr>
          <p:cNvSpPr/>
          <p:nvPr/>
        </p:nvSpPr>
        <p:spPr>
          <a:xfrm>
            <a:off x="2685738" y="2243314"/>
            <a:ext cx="1653914" cy="22089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Torus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7107"/>
            <a:ext cx="5602544" cy="463721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Your scientist would like to begin modelling the electromagnetic field around a </a:t>
            </a:r>
            <a:r>
              <a:rPr lang="en-US" sz="2400" b="1" dirty="0">
                <a:ea typeface="Cambria Math" panose="02040503050406030204" pitchFamily="18" charset="0"/>
              </a:rPr>
              <a:t>toroidal</a:t>
            </a:r>
            <a:r>
              <a:rPr lang="en-US" sz="2400" dirty="0">
                <a:ea typeface="Cambria Math" panose="02040503050406030204" pitchFamily="18" charset="0"/>
              </a:rPr>
              <a:t> coil carrying AC current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The first step will be defining and drawing a 3D torus using a modified version of the spherical coordinate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The red arrow points in the </a:t>
            </a:r>
            <a:r>
              <a:rPr lang="en-US" sz="2400" b="1" dirty="0">
                <a:ea typeface="Cambria Math" panose="02040503050406030204" pitchFamily="18" charset="0"/>
              </a:rPr>
              <a:t>poloidal</a:t>
            </a:r>
            <a:r>
              <a:rPr lang="en-US" sz="2400" dirty="0">
                <a:ea typeface="Cambria Math" panose="02040503050406030204" pitchFamily="18" charset="0"/>
              </a:rPr>
              <a:t> direction and the blue arrow points in the </a:t>
            </a:r>
            <a:r>
              <a:rPr lang="en-US" sz="2400" b="1" dirty="0">
                <a:ea typeface="Cambria Math" panose="02040503050406030204" pitchFamily="18" charset="0"/>
              </a:rPr>
              <a:t>toroidal</a:t>
            </a:r>
            <a:r>
              <a:rPr lang="en-US" sz="2400" dirty="0">
                <a:ea typeface="Cambria Math" panose="02040503050406030204" pitchFamily="18" charset="0"/>
              </a:rPr>
              <a:t> direction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A sphere and a torus are not </a:t>
            </a:r>
            <a:r>
              <a:rPr lang="en-US" sz="2400" b="1" dirty="0">
                <a:ea typeface="Cambria Math" panose="02040503050406030204" pitchFamily="18" charset="0"/>
              </a:rPr>
              <a:t>homeomorphic</a:t>
            </a:r>
            <a:r>
              <a:rPr lang="en-US" sz="2400" dirty="0">
                <a:ea typeface="Cambria Math" panose="02040503050406030204" pitchFamily="18" charset="0"/>
              </a:rPr>
              <a:t>: unlike a sphere, a torus needs </a:t>
            </a:r>
            <a:r>
              <a:rPr lang="en-US" sz="2400" u="sng" dirty="0">
                <a:ea typeface="Cambria Math" panose="02040503050406030204" pitchFamily="18" charset="0"/>
              </a:rPr>
              <a:t>two</a:t>
            </a:r>
            <a:r>
              <a:rPr lang="en-US" sz="2400" dirty="0">
                <a:ea typeface="Cambria Math" panose="02040503050406030204" pitchFamily="18" charset="0"/>
              </a:rPr>
              <a:t> radii to fully describe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>
              <a:ea typeface="Cambria Math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4D126-3A4F-40DC-8A6C-E1C5E05F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406" y="1468581"/>
            <a:ext cx="2680488" cy="1960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B437DE-9F73-481E-A7D0-A43808FF7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37" y="4020239"/>
            <a:ext cx="2191827" cy="13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7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31D13-D6D2-46D0-A14A-4962AE558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5" y="1468517"/>
            <a:ext cx="7619048" cy="4685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Torus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7B4BDC-9B04-4BB0-8B5C-2E2A7FB5E7ED}"/>
              </a:ext>
            </a:extLst>
          </p:cNvPr>
          <p:cNvCxnSpPr>
            <a:cxnSpLocks/>
          </p:cNvCxnSpPr>
          <p:nvPr/>
        </p:nvCxnSpPr>
        <p:spPr>
          <a:xfrm flipV="1">
            <a:off x="4748976" y="3648421"/>
            <a:ext cx="2285236" cy="1805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C8800C-D0FA-4F6D-82AB-CA812BAA21D0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010466" y="3142376"/>
            <a:ext cx="368" cy="50604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/>
              <p:nvPr/>
            </p:nvSpPr>
            <p:spPr>
              <a:xfrm>
                <a:off x="5607414" y="3672874"/>
                <a:ext cx="28418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14" y="3672874"/>
                <a:ext cx="28418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/>
              <p:nvPr/>
            </p:nvSpPr>
            <p:spPr>
              <a:xfrm>
                <a:off x="7181949" y="3499213"/>
                <a:ext cx="313804" cy="29841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949" y="3499213"/>
                <a:ext cx="313804" cy="2984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/>
              <p:nvPr/>
            </p:nvSpPr>
            <p:spPr>
              <a:xfrm>
                <a:off x="7322740" y="3089690"/>
                <a:ext cx="361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740" y="3089690"/>
                <a:ext cx="361445" cy="276999"/>
              </a:xfrm>
              <a:prstGeom prst="rect">
                <a:avLst/>
              </a:prstGeom>
              <a:blipFill>
                <a:blip r:embed="rId6"/>
                <a:stretch>
                  <a:fillRect l="-23333" t="-2222" r="-2166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158DBD-2307-4CB5-96FC-4917365CF72F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6995614" y="3353298"/>
            <a:ext cx="249077" cy="30688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4FE22F8-43D2-4992-BF2F-FD2F777E36F3}"/>
              </a:ext>
            </a:extLst>
          </p:cNvPr>
          <p:cNvSpPr/>
          <p:nvPr/>
        </p:nvSpPr>
        <p:spPr>
          <a:xfrm>
            <a:off x="7231300" y="327524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B178CB-4DEA-4853-A2A5-63750977E410}"/>
                  </a:ext>
                </a:extLst>
              </p:cNvPr>
              <p:cNvSpPr txBox="1"/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B178CB-4DEA-4853-A2A5-63750977E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E7EA9C2-380C-427B-C875-FB4386D12C19}"/>
              </a:ext>
            </a:extLst>
          </p:cNvPr>
          <p:cNvGrpSpPr/>
          <p:nvPr/>
        </p:nvGrpSpPr>
        <p:grpSpPr>
          <a:xfrm rot="14313723">
            <a:off x="6795372" y="3020217"/>
            <a:ext cx="426265" cy="535107"/>
            <a:chOff x="3740096" y="4566179"/>
            <a:chExt cx="2191041" cy="1399097"/>
          </a:xfrm>
          <a:noFill/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4974C2A-EB35-80AF-A7EE-B4B0F057E349}"/>
                </a:ext>
              </a:extLst>
            </p:cNvPr>
            <p:cNvSpPr/>
            <p:nvPr/>
          </p:nvSpPr>
          <p:spPr>
            <a:xfrm rot="7461237">
              <a:off x="3791545" y="4514730"/>
              <a:ext cx="1032387" cy="1135286"/>
            </a:xfrm>
            <a:prstGeom prst="arc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2EDDC66-24C2-7BE6-BBC0-CC67587DBE2E}"/>
                    </a:ext>
                  </a:extLst>
                </p:cNvPr>
                <p:cNvSpPr txBox="1"/>
                <p:nvPr/>
              </p:nvSpPr>
              <p:spPr>
                <a:xfrm rot="7110628">
                  <a:off x="4955191" y="4989329"/>
                  <a:ext cx="528094" cy="1423799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2EDDC66-24C2-7BE6-BBC0-CC67587DBE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110628">
                  <a:off x="4955191" y="4989329"/>
                  <a:ext cx="528094" cy="14237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823694-8301-24E3-FB8A-C8610BB122EE}"/>
                  </a:ext>
                </a:extLst>
              </p:cNvPr>
              <p:cNvSpPr txBox="1"/>
              <p:nvPr/>
            </p:nvSpPr>
            <p:spPr>
              <a:xfrm>
                <a:off x="6287408" y="1780698"/>
                <a:ext cx="2070664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823694-8301-24E3-FB8A-C8610BB12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08" y="1780698"/>
                <a:ext cx="2070664" cy="369332"/>
              </a:xfrm>
              <a:prstGeom prst="rect">
                <a:avLst/>
              </a:prstGeom>
              <a:blipFill>
                <a:blip r:embed="rId9"/>
                <a:stretch>
                  <a:fillRect l="-2047" t="-6349" b="-22222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353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0" grpId="0"/>
      <p:bldP spid="29" grpId="0" animBg="1"/>
      <p:bldP spid="25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Torus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059E9-8395-42C0-9B40-A31CDD68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272" y="1350619"/>
            <a:ext cx="5121455" cy="508175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7B4BDC-9B04-4BB0-8B5C-2E2A7FB5E7ED}"/>
              </a:ext>
            </a:extLst>
          </p:cNvPr>
          <p:cNvCxnSpPr/>
          <p:nvPr/>
        </p:nvCxnSpPr>
        <p:spPr>
          <a:xfrm>
            <a:off x="4483510" y="3967316"/>
            <a:ext cx="1974440" cy="0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158DBD-2307-4CB5-96FC-4917365CF72F}"/>
              </a:ext>
            </a:extLst>
          </p:cNvPr>
          <p:cNvCxnSpPr>
            <a:cxnSpLocks/>
          </p:cNvCxnSpPr>
          <p:nvPr/>
        </p:nvCxnSpPr>
        <p:spPr>
          <a:xfrm>
            <a:off x="6438436" y="3967316"/>
            <a:ext cx="452438" cy="0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5AEAE2-AADB-4ACA-ADDA-C98A74AF335E}"/>
              </a:ext>
            </a:extLst>
          </p:cNvPr>
          <p:cNvCxnSpPr>
            <a:cxnSpLocks/>
          </p:cNvCxnSpPr>
          <p:nvPr/>
        </p:nvCxnSpPr>
        <p:spPr>
          <a:xfrm flipV="1">
            <a:off x="4483510" y="2173296"/>
            <a:ext cx="877529" cy="1794020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C8800C-D0FA-4F6D-82AB-CA812BAA21D0}"/>
              </a:ext>
            </a:extLst>
          </p:cNvPr>
          <p:cNvCxnSpPr>
            <a:cxnSpLocks/>
          </p:cNvCxnSpPr>
          <p:nvPr/>
        </p:nvCxnSpPr>
        <p:spPr>
          <a:xfrm>
            <a:off x="5597014" y="1887794"/>
            <a:ext cx="0" cy="207952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2D864A-B316-41CB-81E9-07E75EA382E2}"/>
              </a:ext>
            </a:extLst>
          </p:cNvPr>
          <p:cNvGrpSpPr/>
          <p:nvPr/>
        </p:nvGrpSpPr>
        <p:grpSpPr>
          <a:xfrm rot="14529736">
            <a:off x="4140868" y="3671771"/>
            <a:ext cx="1107872" cy="557414"/>
            <a:chOff x="3740096" y="4566179"/>
            <a:chExt cx="1135286" cy="1041122"/>
          </a:xfrm>
          <a:noFill/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EE6FFB0E-EB40-4666-9463-F8474FE56439}"/>
                </a:ext>
              </a:extLst>
            </p:cNvPr>
            <p:cNvSpPr/>
            <p:nvPr/>
          </p:nvSpPr>
          <p:spPr>
            <a:xfrm rot="7461237">
              <a:off x="3791545" y="4514730"/>
              <a:ext cx="1032387" cy="1135286"/>
            </a:xfrm>
            <a:prstGeom prst="arc">
              <a:avLst/>
            </a:prstGeom>
            <a:grp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D9D1760-6942-4198-AC1E-49B99D95364E}"/>
                    </a:ext>
                  </a:extLst>
                </p:cNvPr>
                <p:cNvSpPr txBox="1"/>
                <p:nvPr/>
              </p:nvSpPr>
              <p:spPr>
                <a:xfrm rot="7110628">
                  <a:off x="4218638" y="5287229"/>
                  <a:ext cx="356290" cy="28385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D9D1760-6942-4198-AC1E-49B99D9536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110628">
                  <a:off x="4218638" y="5287229"/>
                  <a:ext cx="356290" cy="2838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D93EEE-7E02-4333-B86F-BE486BAAD37C}"/>
              </a:ext>
            </a:extLst>
          </p:cNvPr>
          <p:cNvCxnSpPr>
            <a:cxnSpLocks/>
          </p:cNvCxnSpPr>
          <p:nvPr/>
        </p:nvCxnSpPr>
        <p:spPr>
          <a:xfrm flipV="1">
            <a:off x="5361039" y="1784555"/>
            <a:ext cx="206477" cy="371533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/>
              <p:nvPr/>
            </p:nvSpPr>
            <p:spPr>
              <a:xfrm>
                <a:off x="5156696" y="3984524"/>
                <a:ext cx="284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696" y="3984524"/>
                <a:ext cx="28418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/>
              <p:nvPr/>
            </p:nvSpPr>
            <p:spPr>
              <a:xfrm>
                <a:off x="6577070" y="3984523"/>
                <a:ext cx="31380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070" y="3984523"/>
                <a:ext cx="313804" cy="298415"/>
              </a:xfrm>
              <a:prstGeom prst="rect">
                <a:avLst/>
              </a:prstGeom>
              <a:blipFill>
                <a:blip r:embed="rId6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54FE22F8-43D2-4992-BF2F-FD2F777E36F3}"/>
              </a:ext>
            </a:extLst>
          </p:cNvPr>
          <p:cNvSpPr/>
          <p:nvPr/>
        </p:nvSpPr>
        <p:spPr>
          <a:xfrm>
            <a:off x="5551294" y="176734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/>
              <p:nvPr/>
            </p:nvSpPr>
            <p:spPr>
              <a:xfrm>
                <a:off x="5567516" y="1468517"/>
                <a:ext cx="596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516" y="1468517"/>
                <a:ext cx="596061" cy="276999"/>
              </a:xfrm>
              <a:prstGeom prst="rect">
                <a:avLst/>
              </a:prstGeom>
              <a:blipFill>
                <a:blip r:embed="rId7"/>
                <a:stretch>
                  <a:fillRect l="-13265" t="-2222" r="-1326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06039F-7E71-46EC-BA17-0B73ED15FE5B}"/>
                  </a:ext>
                </a:extLst>
              </p:cNvPr>
              <p:cNvSpPr txBox="1"/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06039F-7E71-46EC-BA17-0B73ED15F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86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312161-4387-B212-F9ED-2026808BF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703" y="1403582"/>
            <a:ext cx="6292594" cy="528416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5BD6078-B685-0B69-8C26-BC6BD533C4A5}"/>
              </a:ext>
            </a:extLst>
          </p:cNvPr>
          <p:cNvGrpSpPr/>
          <p:nvPr/>
        </p:nvGrpSpPr>
        <p:grpSpPr>
          <a:xfrm>
            <a:off x="4095355" y="1590738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50322C8-B202-273D-705A-B5DB511F4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03B8E4-93DE-5DEB-6F43-5C2C975FB54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2D03C9-CDBB-3019-BB95-B0765314783C}"/>
              </a:ext>
            </a:extLst>
          </p:cNvPr>
          <p:cNvGrpSpPr/>
          <p:nvPr/>
        </p:nvGrpSpPr>
        <p:grpSpPr>
          <a:xfrm>
            <a:off x="7400796" y="2200440"/>
            <a:ext cx="1076632" cy="369332"/>
            <a:chOff x="4704120" y="2356972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DF51C28-2884-1AC4-3814-6AE551AD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3C0795-904A-6543-1984-D2D9B5F7BCD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44DFDFF-BFF3-CDDC-2385-8AE68D052149}"/>
              </a:ext>
            </a:extLst>
          </p:cNvPr>
          <p:cNvGrpSpPr/>
          <p:nvPr/>
        </p:nvGrpSpPr>
        <p:grpSpPr>
          <a:xfrm>
            <a:off x="7400796" y="3255878"/>
            <a:ext cx="1068643" cy="369332"/>
            <a:chOff x="3647644" y="4910075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11FA72E-6E4E-FF4C-6351-60C1CEC7CCE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E7E44FA-E4DD-F19C-2F02-441E12E864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734E103-3663-1E0E-0CE8-0A197CF561B8}"/>
              </a:ext>
            </a:extLst>
          </p:cNvPr>
          <p:cNvGrpSpPr/>
          <p:nvPr/>
        </p:nvGrpSpPr>
        <p:grpSpPr>
          <a:xfrm>
            <a:off x="5399533" y="4858201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E0AC6D-6543-A863-ADB9-AF7BC6883AF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5501A0D-8C6F-4176-456D-ABFB3E1913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1D94939-0209-BD32-3BE0-8A1EAB72EE76}"/>
              </a:ext>
            </a:extLst>
          </p:cNvPr>
          <p:cNvGrpSpPr/>
          <p:nvPr/>
        </p:nvGrpSpPr>
        <p:grpSpPr>
          <a:xfrm>
            <a:off x="3270663" y="5972029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79BF648-A95D-949C-2599-6E299FE46D9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9D76250-4F5C-D851-52E7-79860AF5F9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265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2D6E18-6DBC-4DAC-B2A3-6A7528C9E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75" y="1141182"/>
            <a:ext cx="6159249" cy="55802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</p:spTree>
    <p:extLst>
      <p:ext uri="{BB962C8B-B14F-4D97-AF65-F5344CB8AC3E}">
        <p14:creationId xmlns:p14="http://schemas.microsoft.com/office/powerpoint/2010/main" val="125064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DA84E54-650C-30A5-0E75-789B0DF47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714" y="2367095"/>
            <a:ext cx="6028571" cy="21238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EF0FAAD-4BB7-4399-A7C2-2F1FD9AFC782}"/>
              </a:ext>
            </a:extLst>
          </p:cNvPr>
          <p:cNvSpPr/>
          <p:nvPr/>
        </p:nvSpPr>
        <p:spPr>
          <a:xfrm>
            <a:off x="298193" y="2001466"/>
            <a:ext cx="1544786" cy="934574"/>
          </a:xfrm>
          <a:prstGeom prst="wedgeRectCallout">
            <a:avLst>
              <a:gd name="adj1" fmla="val 56950"/>
              <a:gd name="adj2" fmla="val 141862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Comment out line 45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94AF4BD-E2E9-43A1-983E-BD591C239D61}"/>
              </a:ext>
            </a:extLst>
          </p:cNvPr>
          <p:cNvSpPr/>
          <p:nvPr/>
        </p:nvSpPr>
        <p:spPr>
          <a:xfrm>
            <a:off x="298193" y="4734021"/>
            <a:ext cx="1544786" cy="934574"/>
          </a:xfrm>
          <a:prstGeom prst="wedgeRectCallout">
            <a:avLst>
              <a:gd name="adj1" fmla="val 56942"/>
              <a:gd name="adj2" fmla="val -9271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47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44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8610FD-BE79-465D-ADFC-9B20B87A9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75" y="1070790"/>
            <a:ext cx="6159249" cy="565068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2FB38CD-814F-4D6B-8724-541ADB373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</p:spTree>
    <p:extLst>
      <p:ext uri="{BB962C8B-B14F-4D97-AF65-F5344CB8AC3E}">
        <p14:creationId xmlns:p14="http://schemas.microsoft.com/office/powerpoint/2010/main" val="424849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3D Surface Plots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wish to draw a plot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will calculate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vertices</a:t>
                </a:r>
                <a:r>
                  <a:rPr lang="en-US" sz="2400" dirty="0"/>
                  <a:t> by providing the domain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as a linear space subdivided into a fixed set of intervals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would prefer to have matplotlib (pyplot) calculate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coordinate for each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coordinate pair </a:t>
                </a:r>
                <a:r>
                  <a:rPr lang="en-US" sz="2400" b="1" dirty="0"/>
                  <a:t>and</a:t>
                </a:r>
                <a:r>
                  <a:rPr lang="en-US" sz="2400" dirty="0"/>
                  <a:t> automatically assemble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facets</a:t>
                </a:r>
                <a:r>
                  <a:rPr lang="en-US" sz="2400" dirty="0"/>
                  <a:t> by grouping the four nearest neighbor vertices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give the plot a sense of depth, we want to enable back-face culling and surface shading </a:t>
                </a:r>
                <a:r>
                  <a:rPr lang="en-US" sz="2400" b="1" dirty="0"/>
                  <a:t>and</a:t>
                </a:r>
                <a:r>
                  <a:rPr lang="en-US" sz="2400" dirty="0"/>
                  <a:t> we want to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color bands of similar height </a:t>
                </a:r>
                <a:r>
                  <a:rPr lang="en-US" sz="2400" dirty="0"/>
                  <a:t>along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axis</a:t>
                </a:r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2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368DCA-0147-F81E-0238-3BDA2251A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24" y="1408593"/>
            <a:ext cx="7380952" cy="45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plot3d_surface.py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48</a:t>
            </a:fld>
            <a:endParaRPr lang="en-US" sz="1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E4C3F2-5FF9-C43E-4A10-CFF43BC2D9C3}"/>
                  </a:ext>
                </a:extLst>
              </p:cNvPr>
              <p:cNvSpPr txBox="1"/>
              <p:nvPr/>
            </p:nvSpPr>
            <p:spPr>
              <a:xfrm>
                <a:off x="5479552" y="1979628"/>
                <a:ext cx="2525628" cy="4145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E4C3F2-5FF9-C43E-4A10-CFF43BC2D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552" y="1979628"/>
                <a:ext cx="2525628" cy="414537"/>
              </a:xfrm>
              <a:prstGeom prst="rect">
                <a:avLst/>
              </a:prstGeom>
              <a:blipFill>
                <a:blip r:embed="rId4"/>
                <a:stretch>
                  <a:fillRect l="-2899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FEFE8010-67F3-630C-4D1E-1C41376DDCB7}"/>
              </a:ext>
            </a:extLst>
          </p:cNvPr>
          <p:cNvSpPr txBox="1"/>
          <p:nvPr/>
        </p:nvSpPr>
        <p:spPr>
          <a:xfrm>
            <a:off x="4548442" y="3189745"/>
            <a:ext cx="36311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NumPy </a:t>
            </a:r>
            <a:r>
              <a:rPr lang="en-US" dirty="0" err="1">
                <a:hlinkClick r:id="rId5"/>
              </a:rPr>
              <a:t>Meshgrid</a:t>
            </a:r>
            <a:r>
              <a:rPr lang="en-US" dirty="0">
                <a:hlinkClick r:id="rId5"/>
              </a:rPr>
              <a:t> From Zero To Hero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5DFF2-84D2-3DC7-41CB-70A62A94D139}"/>
              </a:ext>
            </a:extLst>
          </p:cNvPr>
          <p:cNvSpPr/>
          <p:nvPr/>
        </p:nvSpPr>
        <p:spPr>
          <a:xfrm>
            <a:off x="2420092" y="4339651"/>
            <a:ext cx="1597272" cy="22106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283BED-0258-8152-FDB0-E1324A2B6575}"/>
              </a:ext>
            </a:extLst>
          </p:cNvPr>
          <p:cNvSpPr/>
          <p:nvPr/>
        </p:nvSpPr>
        <p:spPr>
          <a:xfrm>
            <a:off x="3646713" y="4984225"/>
            <a:ext cx="1597272" cy="22106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6B5219-1480-87F6-1306-EF336FCA35F1}"/>
              </a:ext>
            </a:extLst>
          </p:cNvPr>
          <p:cNvGrpSpPr/>
          <p:nvPr/>
        </p:nvGrpSpPr>
        <p:grpSpPr>
          <a:xfrm>
            <a:off x="7532061" y="1440788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F275E3-BA41-C263-DB5B-DFA0BA600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ACD5B3-7DB0-38EF-F40D-63FD88B8FFE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86CB79-B6C2-E634-3F81-ED2F7D548743}"/>
              </a:ext>
            </a:extLst>
          </p:cNvPr>
          <p:cNvGrpSpPr/>
          <p:nvPr/>
        </p:nvGrpSpPr>
        <p:grpSpPr>
          <a:xfrm>
            <a:off x="5348278" y="1659011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2322614-50FA-8CB0-34D5-14C364E83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235432-AF84-42C4-17CC-050CBB70232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47709C-987D-779F-839E-6332A0FD3D64}"/>
              </a:ext>
            </a:extLst>
          </p:cNvPr>
          <p:cNvGrpSpPr/>
          <p:nvPr/>
        </p:nvGrpSpPr>
        <p:grpSpPr>
          <a:xfrm>
            <a:off x="5923628" y="2596254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7DF000-57CA-54B0-72A4-BA73E2BE654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BCAC21-F687-7CFD-26B9-4E80311E9E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C92A5E-D940-E745-6427-8100EE6DEA1D}"/>
              </a:ext>
            </a:extLst>
          </p:cNvPr>
          <p:cNvGrpSpPr/>
          <p:nvPr/>
        </p:nvGrpSpPr>
        <p:grpSpPr>
          <a:xfrm>
            <a:off x="3484102" y="3189745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29F270-4FF1-037F-F82A-0808F5751F6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9BCCA35-D4DF-0937-183E-599DC5BA48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D808511-4170-599E-3BD8-A2260D777604}"/>
              </a:ext>
            </a:extLst>
          </p:cNvPr>
          <p:cNvGrpSpPr/>
          <p:nvPr/>
        </p:nvGrpSpPr>
        <p:grpSpPr>
          <a:xfrm>
            <a:off x="4118146" y="3612174"/>
            <a:ext cx="1068643" cy="369332"/>
            <a:chOff x="3647644" y="5359159"/>
            <a:chExt cx="1068643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E169B7-319B-B213-9C89-9AE6372AA4E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013C6C-7BC4-9BA2-C270-86859472C4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3C33A5-1A62-5200-A83D-357A5655C1FB}"/>
              </a:ext>
            </a:extLst>
          </p:cNvPr>
          <p:cNvGrpSpPr/>
          <p:nvPr/>
        </p:nvGrpSpPr>
        <p:grpSpPr>
          <a:xfrm>
            <a:off x="3854608" y="4034807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4370C5-8A66-6E3E-D8D2-AA120759BAA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A966239-DF9B-BC65-17FF-207E3F0701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84B9D92-5EBF-1037-E7CD-FE5AA66485E0}"/>
              </a:ext>
            </a:extLst>
          </p:cNvPr>
          <p:cNvGrpSpPr/>
          <p:nvPr/>
        </p:nvGrpSpPr>
        <p:grpSpPr>
          <a:xfrm>
            <a:off x="5341420" y="4897434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A569B6-35BE-4D89-0E63-4F8DB87E073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70EDF1C-EA9E-5351-4BFD-679B19FA1E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9624BBC-2B21-BD4B-C5BA-D4E212B0BE5D}"/>
              </a:ext>
            </a:extLst>
          </p:cNvPr>
          <p:cNvGrpSpPr/>
          <p:nvPr/>
        </p:nvGrpSpPr>
        <p:grpSpPr>
          <a:xfrm>
            <a:off x="4898063" y="511403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A1A31A3-B14F-2361-6F77-174C7A4835C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733D0FA-909F-3C54-A421-1FFF18F01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2D06952-617C-B261-8484-B6648ACE8416}"/>
              </a:ext>
            </a:extLst>
          </p:cNvPr>
          <p:cNvGrpSpPr/>
          <p:nvPr/>
        </p:nvGrpSpPr>
        <p:grpSpPr>
          <a:xfrm>
            <a:off x="5489730" y="5563037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1B9AA15-59D0-85EA-DB0D-D62AB50B8F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7EB7A0B-1364-C55D-9567-4B9A18DF1A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818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 animBg="1"/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E52233-7879-2F31-A00F-BDA00CD85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6121"/>
            <a:ext cx="6114286" cy="52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5E0A86-C259-AED1-EC20-5AD4406BD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233" y="3290904"/>
            <a:ext cx="1714286" cy="2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plot3d_surface.py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2686D4-F072-303D-A603-8BAC3200A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914" y="1899101"/>
            <a:ext cx="4061072" cy="47683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FC3B7A-5667-02ED-5203-743FA6273EF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457950" y="2375940"/>
            <a:ext cx="379500" cy="622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8168E1-AD81-C23C-656A-3E3A39066021}"/>
                  </a:ext>
                </a:extLst>
              </p:cNvPr>
              <p:cNvSpPr txBox="1"/>
              <p:nvPr/>
            </p:nvSpPr>
            <p:spPr>
              <a:xfrm>
                <a:off x="405381" y="2375940"/>
                <a:ext cx="2525628" cy="414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8168E1-AD81-C23C-656A-3E3A39066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1" y="2375940"/>
                <a:ext cx="2525628" cy="414537"/>
              </a:xfrm>
              <a:prstGeom prst="rect">
                <a:avLst/>
              </a:prstGeom>
              <a:blipFill>
                <a:blip r:embed="rId6"/>
                <a:stretch>
                  <a:fillRect l="-2398" b="-57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8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995604-9709-6F7F-9F1D-98B60C328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8626"/>
            <a:ext cx="6114286" cy="5200000"/>
          </a:xfrm>
          <a:prstGeom prst="rect">
            <a:avLst/>
          </a:prstGeom>
        </p:spPr>
      </p:pic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AF31C724-0226-3019-13C7-D80318868734}"/>
              </a:ext>
            </a:extLst>
          </p:cNvPr>
          <p:cNvSpPr/>
          <p:nvPr/>
        </p:nvSpPr>
        <p:spPr>
          <a:xfrm>
            <a:off x="371729" y="3035506"/>
            <a:ext cx="1634865" cy="1103455"/>
          </a:xfrm>
          <a:prstGeom prst="wedgeRoundRectCallout">
            <a:avLst>
              <a:gd name="adj1" fmla="val 122663"/>
              <a:gd name="adj2" fmla="val 71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click and drag to rotate the plot</a:t>
            </a:r>
          </a:p>
        </p:txBody>
      </p:sp>
    </p:spTree>
    <p:extLst>
      <p:ext uri="{BB962C8B-B14F-4D97-AF65-F5344CB8AC3E}">
        <p14:creationId xmlns:p14="http://schemas.microsoft.com/office/powerpoint/2010/main" val="21831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plot3d_surface.py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50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FCE7E1-AEF1-C47B-77F4-7982941EDB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99" t="8255" r="22248" b="8612"/>
          <a:stretch/>
        </p:blipFill>
        <p:spPr>
          <a:xfrm>
            <a:off x="1116768" y="1468581"/>
            <a:ext cx="4684427" cy="47598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50B835-97D4-DDAC-A455-7E4E0E259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276" y="1596519"/>
            <a:ext cx="1942956" cy="378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8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8AA041-178B-8E97-BAA7-21C5A2C81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15</a:t>
            </a:r>
            <a:r>
              <a:rPr lang="en-US" sz="3200" dirty="0">
                <a:latin typeface="+mn-lt"/>
              </a:rPr>
              <a:t> </a:t>
            </a:r>
            <a:r>
              <a:rPr lang="en-US" sz="3200">
                <a:latin typeface="+mn-lt"/>
              </a:rPr>
              <a:t>– Now </a:t>
            </a:r>
            <a:r>
              <a:rPr lang="en-US" sz="3200" dirty="0">
                <a:latin typeface="+mn-lt"/>
              </a:rPr>
              <a:t>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draw 3D images with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create </a:t>
            </a:r>
            <a:r>
              <a:rPr lang="en-US" sz="2400" b="1" dirty="0"/>
              <a:t>vertices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70C0"/>
                </a:solidFill>
              </a:rPr>
              <a:t>facets</a:t>
            </a:r>
            <a:r>
              <a:rPr lang="en-US" sz="2400" dirty="0"/>
              <a:t> to </a:t>
            </a:r>
            <a:r>
              <a:rPr lang="en-US" sz="2400" i="1" dirty="0"/>
              <a:t>manually</a:t>
            </a:r>
            <a:r>
              <a:rPr lang="en-US" sz="2400" dirty="0"/>
              <a:t> build wireframe and surface plots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create vectors of 3D coordinates using radial </a:t>
            </a:r>
            <a:r>
              <a:rPr lang="en-US" sz="2400" b="1" dirty="0"/>
              <a:t>angles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outer products </a:t>
            </a:r>
            <a:r>
              <a:rPr lang="en-US" sz="2400" dirty="0"/>
              <a:t>and then letting matplotlib automatically connect </a:t>
            </a:r>
            <a:r>
              <a:rPr lang="en-US" sz="2400" i="1" dirty="0"/>
              <a:t>nearby</a:t>
            </a:r>
            <a:r>
              <a:rPr lang="en-US" sz="2400" dirty="0"/>
              <a:t> vertices, so </a:t>
            </a:r>
            <a:r>
              <a:rPr lang="en-US" sz="2400" u="sng" dirty="0"/>
              <a:t>it</a:t>
            </a:r>
            <a:r>
              <a:rPr lang="en-US" sz="2400" dirty="0"/>
              <a:t> can render wireframes and surface plots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497699-63A9-2600-9BA1-C0D7948CE7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/>
              <a:t>Vector algebra</a:t>
            </a:r>
            <a:r>
              <a:rPr lang="en-US" sz="2400" dirty="0"/>
              <a:t>, including </a:t>
            </a:r>
            <a:r>
              <a:rPr lang="en-US" sz="2400" i="1" dirty="0"/>
              <a:t>inner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00B050"/>
                </a:solidFill>
              </a:rPr>
              <a:t>dot</a:t>
            </a:r>
            <a:r>
              <a:rPr lang="en-US" sz="2400" dirty="0"/>
              <a:t>) product and </a:t>
            </a:r>
            <a:r>
              <a:rPr lang="en-US" sz="2400" b="1" dirty="0">
                <a:solidFill>
                  <a:srgbClr val="0070C0"/>
                </a:solidFill>
              </a:rPr>
              <a:t>cross</a:t>
            </a:r>
            <a:r>
              <a:rPr lang="en-US" sz="2400" dirty="0"/>
              <a:t> product, can be used to enable </a:t>
            </a:r>
            <a:r>
              <a:rPr lang="en-US" sz="2400" b="1" dirty="0"/>
              <a:t>back-face culling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7030A0"/>
                </a:solidFill>
              </a:rPr>
              <a:t>facet shading</a:t>
            </a:r>
          </a:p>
          <a:p>
            <a:r>
              <a:rPr lang="en-US" sz="2400" dirty="0"/>
              <a:t>Two shapes that are not </a:t>
            </a:r>
            <a:r>
              <a:rPr lang="en-US" sz="2400" b="1" dirty="0">
                <a:ea typeface="Cambria Math" panose="02040503050406030204" pitchFamily="18" charset="0"/>
              </a:rPr>
              <a:t>homeomorphic</a:t>
            </a:r>
            <a:r>
              <a:rPr lang="en-US" sz="2400" dirty="0">
                <a:ea typeface="Cambria Math" panose="02040503050406030204" pitchFamily="18" charset="0"/>
              </a:rPr>
              <a:t> may require additions to the parametric equations (inserting another radius or tracking another angular measure) such as drawing a </a:t>
            </a:r>
            <a:r>
              <a:rPr lang="en-US" sz="2400" b="1" dirty="0">
                <a:solidFill>
                  <a:srgbClr val="00B050"/>
                </a:solidFill>
                <a:ea typeface="Cambria Math" panose="02040503050406030204" pitchFamily="18" charset="0"/>
              </a:rPr>
              <a:t>torus</a:t>
            </a:r>
            <a:r>
              <a:rPr lang="en-US" sz="2400" dirty="0">
                <a:ea typeface="Cambria Math" panose="02040503050406030204" pitchFamily="18" charset="0"/>
              </a:rPr>
              <a:t> vs. a </a:t>
            </a:r>
            <a:r>
              <a:rPr lang="en-US" sz="2400" b="1" dirty="0">
                <a:solidFill>
                  <a:srgbClr val="0070C0"/>
                </a:solidFill>
                <a:ea typeface="Cambria Math" panose="02040503050406030204" pitchFamily="18" charset="0"/>
              </a:rPr>
              <a:t>sphere</a:t>
            </a:r>
            <a:endParaRPr lang="en-US" sz="2400" b="1" dirty="0">
              <a:solidFill>
                <a:srgbClr val="0070C0"/>
              </a:solidFill>
            </a:endParaRPr>
          </a:p>
          <a:p>
            <a:endParaRPr lang="en-US" sz="2400" b="1" i="1" dirty="0">
              <a:solidFill>
                <a:srgbClr val="7030A0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12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15-01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378787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Python file called </a:t>
                </a:r>
                <a:r>
                  <a:rPr lang="en-US" sz="2400" b="1" dirty="0"/>
                  <a:t>plot3d_cylinder.py </a:t>
                </a:r>
                <a:r>
                  <a:rPr lang="en-US" sz="2400" dirty="0"/>
                  <a:t>that uses matplotlib to draw a wireframe cylinder with a unit radius centered at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(0, 0, 0)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 cylinder should be aligned along the z-axis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3787877" cy="4351338"/>
              </a:xfrm>
              <a:blipFill>
                <a:blip r:embed="rId2"/>
                <a:stretch>
                  <a:fillRect l="-2093" t="-1961" r="-3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99BC9-AA9C-644E-240A-A3C354F9F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458" y="1885928"/>
            <a:ext cx="3787877" cy="34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6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15-02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file called </a:t>
                </a:r>
                <a:r>
                  <a:rPr lang="en-US" sz="2400" b="1" dirty="0"/>
                  <a:t>plot3d_complex_sine.py </a:t>
                </a:r>
                <a:r>
                  <a:rPr lang="en-US" sz="2400" dirty="0"/>
                  <a:t>that uses matplotlib to draw the surface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given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400" b="0" dirty="0"/>
                  <a:t> over the region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±2.5±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722BF-7CFA-F7E5-26FC-4D6EC4A38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645" y="3509355"/>
            <a:ext cx="3258710" cy="309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1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00A016-89E6-6FEA-6E19-B8F745C1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8626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6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6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Axes in matplotlib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506105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Constructing a 3D plot (Cartesian coordinates) using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matplotlib</a:t>
                </a:r>
                <a:r>
                  <a:rPr lang="en-US" sz="2400" dirty="0">
                    <a:ea typeface="Cambria Math" panose="02040503050406030204" pitchFamily="18" charset="0"/>
                  </a:rPr>
                  <a:t> can be done using two different approaches: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Define a set of 3D </a:t>
                </a:r>
                <a:r>
                  <a:rPr lang="en-US" sz="2400" b="1" dirty="0">
                    <a:ea typeface="Cambria Math" panose="02040503050406030204" pitchFamily="18" charset="0"/>
                  </a:rPr>
                  <a:t>vertices</a:t>
                </a:r>
                <a:r>
                  <a:rPr lang="en-US" sz="2400" dirty="0">
                    <a:ea typeface="Cambria Math" panose="02040503050406030204" pitchFamily="18" charset="0"/>
                  </a:rPr>
                  <a:t> and then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manually</a:t>
                </a:r>
                <a:r>
                  <a:rPr lang="en-US" sz="2400" dirty="0">
                    <a:ea typeface="Cambria Math" panose="02040503050406030204" pitchFamily="18" charset="0"/>
                  </a:rPr>
                  <a:t> group these vertices into </a:t>
                </a:r>
                <a:r>
                  <a:rPr lang="en-US" sz="2400" b="1" dirty="0">
                    <a:ea typeface="Cambria Math" panose="02040503050406030204" pitchFamily="18" charset="0"/>
                  </a:rPr>
                  <a:t>facets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This approach gives maximal rendering control but is slower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Leverages the capabilities of </a:t>
                </a:r>
                <a:r>
                  <a:rPr lang="en-US" sz="2000" b="1" dirty="0">
                    <a:ea typeface="Cambria Math" panose="02040503050406030204" pitchFamily="18" charset="0"/>
                  </a:rPr>
                  <a:t>Poly3DCollection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Provide three arrays containing the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 vertices and then let matplotlib determine how </a:t>
                </a:r>
                <a:r>
                  <a:rPr lang="en-US" sz="2400" b="1" i="1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best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 to connect them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No lines connecting the points = </a:t>
                </a:r>
                <a:r>
                  <a:rPr lang="en-US" sz="2000" b="1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scatter plot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Only lines connecting the points = </a:t>
                </a:r>
                <a:r>
                  <a:rPr lang="en-US" sz="2000" b="1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wireframe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Filled polygons connecting </a:t>
                </a:r>
                <a:r>
                  <a:rPr lang="en-US" sz="2000" i="1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nearby</a:t>
                </a:r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 points = </a:t>
                </a:r>
                <a:r>
                  <a:rPr lang="en-US" sz="2000" b="1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surface plot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5061050"/>
              </a:xfrm>
              <a:blipFill>
                <a:blip r:embed="rId3"/>
                <a:stretch>
                  <a:fillRect l="-1236" t="-1685" r="-1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AF6804-732B-274D-FCEC-8E2D4E07D08F}"/>
              </a:ext>
            </a:extLst>
          </p:cNvPr>
          <p:cNvSpPr/>
          <p:nvPr/>
        </p:nvSpPr>
        <p:spPr>
          <a:xfrm>
            <a:off x="628650" y="2308490"/>
            <a:ext cx="7975704" cy="16639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5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a Monolith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8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76C49-BE2C-45A7-8E55-BA8B5094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97" y="1468581"/>
            <a:ext cx="7027606" cy="468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1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DC54B3D-1C4B-49CF-AFEB-65AB2705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5" cy="580707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B5C6DB-C35F-4225-ACDE-D29424117CCB}"/>
              </a:ext>
            </a:extLst>
          </p:cNvPr>
          <p:cNvCxnSpPr>
            <a:cxnSpLocks/>
          </p:cNvCxnSpPr>
          <p:nvPr/>
        </p:nvCxnSpPr>
        <p:spPr>
          <a:xfrm flipV="1">
            <a:off x="4645742" y="4343770"/>
            <a:ext cx="941726" cy="4833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7B1A5A-4B90-41B1-95D0-8A51CFE212CE}"/>
              </a:ext>
            </a:extLst>
          </p:cNvPr>
          <p:cNvCxnSpPr>
            <a:cxnSpLocks/>
          </p:cNvCxnSpPr>
          <p:nvPr/>
        </p:nvCxnSpPr>
        <p:spPr>
          <a:xfrm>
            <a:off x="5541492" y="4343770"/>
            <a:ext cx="959321" cy="5044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/>
              <p:nvPr/>
            </p:nvSpPr>
            <p:spPr>
              <a:xfrm rot="19934199">
                <a:off x="4698064" y="4305476"/>
                <a:ext cx="6888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𝒘𝒊𝒅𝒕𝒉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34199">
                <a:off x="4698064" y="4305476"/>
                <a:ext cx="68882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/>
              <p:nvPr/>
            </p:nvSpPr>
            <p:spPr>
              <a:xfrm rot="1673832">
                <a:off x="5663652" y="4294788"/>
                <a:ext cx="7808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𝒍𝒆𝒏𝒈𝒕𝒉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73832">
                <a:off x="5663652" y="4294788"/>
                <a:ext cx="78082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EB1CAA-65D9-4AD7-89E4-D4786761D324}"/>
              </a:ext>
            </a:extLst>
          </p:cNvPr>
          <p:cNvCxnSpPr>
            <a:cxnSpLocks/>
          </p:cNvCxnSpPr>
          <p:nvPr/>
        </p:nvCxnSpPr>
        <p:spPr>
          <a:xfrm flipV="1">
            <a:off x="5905500" y="2140149"/>
            <a:ext cx="26194" cy="90211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423A51-0446-42DC-8E83-49C5F739A728}"/>
              </a:ext>
            </a:extLst>
          </p:cNvPr>
          <p:cNvCxnSpPr>
            <a:cxnSpLocks/>
          </p:cNvCxnSpPr>
          <p:nvPr/>
        </p:nvCxnSpPr>
        <p:spPr>
          <a:xfrm>
            <a:off x="5918597" y="2187477"/>
            <a:ext cx="1012031" cy="4524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/>
              <p:nvPr/>
            </p:nvSpPr>
            <p:spPr>
              <a:xfrm rot="16200000">
                <a:off x="5352438" y="2426661"/>
                <a:ext cx="807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𝒉𝒆𝒊𝒈𝒉𝒕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352438" y="2426661"/>
                <a:ext cx="80791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/>
              <p:nvPr/>
            </p:nvSpPr>
            <p:spPr>
              <a:xfrm rot="1418092">
                <a:off x="6095253" y="2140892"/>
                <a:ext cx="8111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𝒍𝒆𝒏𝒈𝒕𝒉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8092">
                <a:off x="6095253" y="2140892"/>
                <a:ext cx="81111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BC88DD-37F3-4678-A8E5-665D5B72D9A8}"/>
              </a:ext>
            </a:extLst>
          </p:cNvPr>
          <p:cNvCxnSpPr>
            <a:cxnSpLocks/>
          </p:cNvCxnSpPr>
          <p:nvPr/>
        </p:nvCxnSpPr>
        <p:spPr>
          <a:xfrm flipH="1" flipV="1">
            <a:off x="3359944" y="2140149"/>
            <a:ext cx="27298" cy="90211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0E7C2F-4CCA-4134-B163-E53C431EA23B}"/>
              </a:ext>
            </a:extLst>
          </p:cNvPr>
          <p:cNvCxnSpPr>
            <a:cxnSpLocks/>
          </p:cNvCxnSpPr>
          <p:nvPr/>
        </p:nvCxnSpPr>
        <p:spPr>
          <a:xfrm flipV="1">
            <a:off x="3359944" y="1772125"/>
            <a:ext cx="945356" cy="41535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/>
              <p:nvPr/>
            </p:nvSpPr>
            <p:spPr>
              <a:xfrm rot="20196746">
                <a:off x="3344035" y="1715985"/>
                <a:ext cx="7626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𝒘𝒊𝒅𝒕𝒉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96746">
                <a:off x="3344035" y="1715985"/>
                <a:ext cx="76260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/>
              <p:nvPr/>
            </p:nvSpPr>
            <p:spPr>
              <a:xfrm rot="15998881">
                <a:off x="2807396" y="2489487"/>
                <a:ext cx="807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𝒉𝒆𝒊𝒈𝒉𝒕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998881">
                <a:off x="2807396" y="2489487"/>
                <a:ext cx="807913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14E0E08F-2983-4E2B-8216-D5C281C7B0CD}"/>
              </a:ext>
            </a:extLst>
          </p:cNvPr>
          <p:cNvSpPr/>
          <p:nvPr/>
        </p:nvSpPr>
        <p:spPr>
          <a:xfrm>
            <a:off x="3342708" y="298203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5B03F14-4377-4D2A-B31F-49DD06F47AD3}"/>
              </a:ext>
            </a:extLst>
          </p:cNvPr>
          <p:cNvSpPr/>
          <p:nvPr/>
        </p:nvSpPr>
        <p:spPr>
          <a:xfrm>
            <a:off x="5859780" y="299654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EBA75AD-4CFB-4546-B471-FE510F2FC069}"/>
              </a:ext>
            </a:extLst>
          </p:cNvPr>
          <p:cNvSpPr/>
          <p:nvPr/>
        </p:nvSpPr>
        <p:spPr>
          <a:xfrm>
            <a:off x="4600022" y="478138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74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5410</TotalTime>
  <Words>1548</Words>
  <Application>Microsoft Office PowerPoint</Application>
  <PresentationFormat>On-screen Show (4:3)</PresentationFormat>
  <Paragraphs>395</Paragraphs>
  <Slides>53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15 – Goals</vt:lpstr>
      <vt:lpstr>3D Cartesian Coordinates in matplotlib</vt:lpstr>
      <vt:lpstr>Open plot3d_helix.py</vt:lpstr>
      <vt:lpstr>Run plot3d_helix.py</vt:lpstr>
      <vt:lpstr>Run plot3d_helix.py</vt:lpstr>
      <vt:lpstr>3D Axes in matplotlib</vt:lpstr>
      <vt:lpstr>Drawing a Monolith</vt:lpstr>
      <vt:lpstr>3D Cartesian Coordinates in matplotlib</vt:lpstr>
      <vt:lpstr>3D Cartesian Coordinates in matplotlib</vt:lpstr>
      <vt:lpstr>3D Cartesian Coordinates in matplotlib</vt:lpstr>
      <vt:lpstr>3D Cartesian Coordinates in matplotlib</vt:lpstr>
      <vt:lpstr>Open plot3d_monolith.py</vt:lpstr>
      <vt:lpstr>View plot3d_monolith.py</vt:lpstr>
      <vt:lpstr>Run plot3d_monolith.py</vt:lpstr>
      <vt:lpstr>Run plot3d_monolith.py</vt:lpstr>
      <vt:lpstr>Drawing a Pyramid</vt:lpstr>
      <vt:lpstr>The Golden Ratio</vt:lpstr>
      <vt:lpstr>Open plot3d_pyramid.py</vt:lpstr>
      <vt:lpstr>Run plot3d_pyramid.py</vt:lpstr>
      <vt:lpstr>View plot3d_pyramid.py</vt:lpstr>
      <vt:lpstr>3D Axes in matplotlib</vt:lpstr>
      <vt:lpstr>Poloidal and Toroidal Angles</vt:lpstr>
      <vt:lpstr>Matrices and Outer Product</vt:lpstr>
      <vt:lpstr>Open plot3d_sphere.py</vt:lpstr>
      <vt:lpstr>Run plot3d_sphere.py</vt:lpstr>
      <vt:lpstr>Run plot3d_sphere.py</vt:lpstr>
      <vt:lpstr>Edit plot3d_sphere.py</vt:lpstr>
      <vt:lpstr>Run plot3d_sphere.py</vt:lpstr>
      <vt:lpstr>View plot3d_sphere.py</vt:lpstr>
      <vt:lpstr>What is a vector?</vt:lpstr>
      <vt:lpstr>What is a vector?</vt:lpstr>
      <vt:lpstr>Vector Cross Product</vt:lpstr>
      <vt:lpstr>Every Facet has a Surface Normal Vector</vt:lpstr>
      <vt:lpstr>Vector Dot Product</vt:lpstr>
      <vt:lpstr>Back Face Culling and Facet Shading</vt:lpstr>
      <vt:lpstr>Edit plot3d_sphere.py</vt:lpstr>
      <vt:lpstr>Run plot3d_sphere.py</vt:lpstr>
      <vt:lpstr>Run plot3d_sphere.py</vt:lpstr>
      <vt:lpstr>Modelling a Torus</vt:lpstr>
      <vt:lpstr>Modelling a Torus</vt:lpstr>
      <vt:lpstr>Modelling a Torus</vt:lpstr>
      <vt:lpstr>Open plot3d_torus.py</vt:lpstr>
      <vt:lpstr>Run plot3d_torus.py</vt:lpstr>
      <vt:lpstr>Edit plot3d_torus.py</vt:lpstr>
      <vt:lpstr>Run plot3d_torus.py</vt:lpstr>
      <vt:lpstr>3D Surface Plots</vt:lpstr>
      <vt:lpstr>Open plot3d_surface.py</vt:lpstr>
      <vt:lpstr>Run plot3d_surface.py</vt:lpstr>
      <vt:lpstr>View plot3d_surface.py</vt:lpstr>
      <vt:lpstr>Session 15 – Now You Know…</vt:lpstr>
      <vt:lpstr>Task 15-01</vt:lpstr>
      <vt:lpstr>Task 15-02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869</cp:revision>
  <cp:lastPrinted>2015-06-01T00:45:11Z</cp:lastPrinted>
  <dcterms:created xsi:type="dcterms:W3CDTF">2014-09-21T17:58:26Z</dcterms:created>
  <dcterms:modified xsi:type="dcterms:W3CDTF">2023-06-13T03:18:11Z</dcterms:modified>
</cp:coreProperties>
</file>